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567" r:id="rId3"/>
    <p:sldId id="572" r:id="rId4"/>
    <p:sldId id="578" r:id="rId5"/>
    <p:sldId id="618" r:id="rId6"/>
    <p:sldId id="573" r:id="rId7"/>
    <p:sldId id="604" r:id="rId8"/>
    <p:sldId id="574" r:id="rId9"/>
    <p:sldId id="579" r:id="rId10"/>
    <p:sldId id="619" r:id="rId11"/>
    <p:sldId id="589" r:id="rId12"/>
    <p:sldId id="605" r:id="rId13"/>
    <p:sldId id="585" r:id="rId14"/>
    <p:sldId id="586" r:id="rId15"/>
    <p:sldId id="608" r:id="rId16"/>
    <p:sldId id="580" r:id="rId17"/>
    <p:sldId id="581" r:id="rId18"/>
    <p:sldId id="582" r:id="rId19"/>
    <p:sldId id="583" r:id="rId20"/>
    <p:sldId id="584" r:id="rId21"/>
    <p:sldId id="620" r:id="rId22"/>
    <p:sldId id="591" r:id="rId23"/>
    <p:sldId id="587" r:id="rId24"/>
    <p:sldId id="628" r:id="rId25"/>
    <p:sldId id="588" r:id="rId26"/>
    <p:sldId id="592" r:id="rId27"/>
    <p:sldId id="609" r:id="rId28"/>
    <p:sldId id="602" r:id="rId29"/>
    <p:sldId id="621" r:id="rId30"/>
    <p:sldId id="617" r:id="rId31"/>
    <p:sldId id="593" r:id="rId32"/>
    <p:sldId id="613" r:id="rId33"/>
    <p:sldId id="622" r:id="rId34"/>
    <p:sldId id="610" r:id="rId35"/>
    <p:sldId id="611" r:id="rId36"/>
    <p:sldId id="612" r:id="rId37"/>
    <p:sldId id="614" r:id="rId38"/>
    <p:sldId id="623" r:id="rId39"/>
    <p:sldId id="594" r:id="rId40"/>
    <p:sldId id="600" r:id="rId41"/>
    <p:sldId id="601" r:id="rId42"/>
    <p:sldId id="596" r:id="rId43"/>
    <p:sldId id="615" r:id="rId44"/>
    <p:sldId id="627" r:id="rId45"/>
    <p:sldId id="616" r:id="rId46"/>
    <p:sldId id="597" r:id="rId47"/>
    <p:sldId id="576" r:id="rId48"/>
    <p:sldId id="577" r:id="rId49"/>
    <p:sldId id="599" r:id="rId50"/>
    <p:sldId id="598" r:id="rId51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3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7690AF"/>
    <a:srgbClr val="0000FF"/>
    <a:srgbClr val="385D8A"/>
    <a:srgbClr val="9BBB59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9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464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png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png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png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2.png"/><Relationship Id="rId4" Type="http://schemas.openxmlformats.org/officeDocument/2006/relationships/image" Target="../media/image2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3.png"/><Relationship Id="rId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0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34" Type="http://schemas.openxmlformats.org/officeDocument/2006/relationships/image" Target="../media/image58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3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microsoft.com/office/2007/relationships/media" Target="../media/media15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32" Type="http://schemas.openxmlformats.org/officeDocument/2006/relationships/audio" Target="../media/media16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audio" Target="../media/media14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microsoft.com/office/2007/relationships/media" Target="../media/media14.wav"/><Relationship Id="rId30" Type="http://schemas.openxmlformats.org/officeDocument/2006/relationships/audio" Target="../media/media15.wav"/><Relationship Id="rId8" Type="http://schemas.openxmlformats.org/officeDocument/2006/relationships/audio" Target="../media/media4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3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70470" y="2420862"/>
            <a:ext cx="6583301" cy="3970607"/>
          </a:xfrm>
        </p:spPr>
        <p:txBody>
          <a:bodyPr/>
          <a:lstStyle/>
          <a:p>
            <a:pPr algn="ctr"/>
            <a:r>
              <a:rPr lang="zh-TW" altLang="zh-TW" sz="2400">
                <a:solidFill>
                  <a:srgbClr val="000000"/>
                </a:solidFill>
                <a:effectLst/>
              </a:rPr>
              <a:t>使用卷積傳遞函數進行聲學傳遞函數</a:t>
            </a:r>
            <a:r>
              <a:rPr lang="zh-TW" altLang="en-US" sz="2400">
                <a:solidFill>
                  <a:srgbClr val="000000"/>
                </a:solidFill>
              </a:rPr>
              <a:t>半</a:t>
            </a:r>
            <a:r>
              <a:rPr lang="zh-TW" altLang="zh-TW" sz="2400">
                <a:solidFill>
                  <a:srgbClr val="000000"/>
                </a:solidFill>
                <a:effectLst/>
              </a:rPr>
              <a:t>盲估計以應用於去混響</a:t>
            </a:r>
            <a:br>
              <a:rPr lang="en-US" altLang="zh-TW" sz="2400">
                <a:solidFill>
                  <a:srgbClr val="000000"/>
                </a:solidFill>
                <a:effectLst/>
              </a:rPr>
            </a:br>
            <a:r>
              <a:rPr lang="en-US" altLang="zh-TW" sz="2400">
                <a:solidFill>
                  <a:srgbClr val="000000"/>
                </a:solidFill>
                <a:effectLst/>
              </a:rPr>
              <a:t>Semi-</a:t>
            </a:r>
            <a:r>
              <a:rPr lang="en-US" altLang="zh-TW" sz="2400" kern="0">
                <a:solidFill>
                  <a:srgbClr val="000000"/>
                </a:solidFill>
                <a:effectLst/>
              </a:rPr>
              <a:t>Blind estimation of acoustic transfer functions with application to dereverberation using convolutive transfer functions</a:t>
            </a:r>
            <a:br>
              <a:rPr lang="en-US" altLang="zh-TW" sz="1800" kern="0">
                <a:solidFill>
                  <a:srgbClr val="000000"/>
                </a:solidFill>
                <a:effectLst/>
              </a:rPr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2023. 12. 25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18592" y="496561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WPE for dereverberation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163643" y="1175339"/>
            <a:ext cx="96168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formation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WPE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A70C78A-5785-48F7-A53D-E23E5301C5B3}"/>
              </a:ext>
            </a:extLst>
          </p:cNvPr>
          <p:cNvGrpSpPr/>
          <p:nvPr/>
        </p:nvGrpSpPr>
        <p:grpSpPr>
          <a:xfrm>
            <a:off x="1610995" y="2983989"/>
            <a:ext cx="7210880" cy="2351347"/>
            <a:chOff x="5130278" y="694879"/>
            <a:chExt cx="4684085" cy="148660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D48D13E-C22B-4315-9648-D52C53EC0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D5B9F239-5A2A-4CF6-AD4C-5AD7C460B49D}"/>
                </a:ext>
              </a:extLst>
            </p:cNvPr>
            <p:cNvSpPr/>
            <p:nvPr/>
          </p:nvSpPr>
          <p:spPr>
            <a:xfrm>
              <a:off x="5544766" y="1347113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03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002207"/>
              </p:ext>
            </p:extLst>
          </p:nvPr>
        </p:nvGraphicFramePr>
        <p:xfrm>
          <a:off x="741363" y="1157288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363" y="1157288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12687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743708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47700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26878"/>
              </p:ext>
            </p:extLst>
          </p:nvPr>
        </p:nvGraphicFramePr>
        <p:xfrm>
          <a:off x="500909" y="812328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2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0909" y="812328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 for cleaner source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32259"/>
              </p:ext>
            </p:extLst>
          </p:nvPr>
        </p:nvGraphicFramePr>
        <p:xfrm>
          <a:off x="696913" y="1166813"/>
          <a:ext cx="7396162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8" name="Equation" r:id="rId3" imgW="5511600" imgH="2031840" progId="Equation.DSMT4">
                  <p:embed/>
                </p:oleObj>
              </mc:Choice>
              <mc:Fallback>
                <p:oleObj name="Equation" r:id="rId3" imgW="5511600" imgH="2031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913" y="1166813"/>
                        <a:ext cx="7396162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8093412" y="57064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247671" y="4923578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477A3655-16A3-4033-B5F3-71531C846031}"/>
              </a:ext>
            </a:extLst>
          </p:cNvPr>
          <p:cNvGrpSpPr/>
          <p:nvPr/>
        </p:nvGrpSpPr>
        <p:grpSpPr>
          <a:xfrm>
            <a:off x="1998703" y="4668220"/>
            <a:ext cx="6481517" cy="1866751"/>
            <a:chOff x="5130278" y="694879"/>
            <a:chExt cx="4684085" cy="1486600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16CD44A-8FD6-4761-A0C9-CD79DC73D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278" y="694879"/>
              <a:ext cx="4684085" cy="1486600"/>
            </a:xfrm>
            <a:prstGeom prst="rect">
              <a:avLst/>
            </a:prstGeom>
          </p:spPr>
        </p:pic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FAAA2E15-A043-4ED5-8C93-2A1C3C182F9C}"/>
                </a:ext>
              </a:extLst>
            </p:cNvPr>
            <p:cNvSpPr/>
            <p:nvPr/>
          </p:nvSpPr>
          <p:spPr>
            <a:xfrm>
              <a:off x="6256126" y="1353817"/>
              <a:ext cx="706876" cy="52059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Proposed methods for ATF estimation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0581589-F7BF-4F84-88C8-9F280CA7E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6850" y="3362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0581589-F7BF-4F84-88C8-9F280CA7E2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6850" y="33623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8448F4-E2CF-4B42-9D29-7380E372B10D}"/>
              </a:ext>
            </a:extLst>
          </p:cNvPr>
          <p:cNvSpPr txBox="1"/>
          <p:nvPr/>
        </p:nvSpPr>
        <p:spPr>
          <a:xfrm>
            <a:off x="-334307" y="1250256"/>
            <a:ext cx="766247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approaches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349CF44-769E-47B9-A764-1BD56310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395" y="3587104"/>
            <a:ext cx="7210880" cy="2351347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D01BDCA-7EC8-420B-B68E-0565F5AF0833}"/>
              </a:ext>
            </a:extLst>
          </p:cNvPr>
          <p:cNvSpPr/>
          <p:nvPr/>
        </p:nvSpPr>
        <p:spPr>
          <a:xfrm>
            <a:off x="4377447" y="4661296"/>
            <a:ext cx="1517515" cy="80564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04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636487"/>
              </p:ext>
            </p:extLst>
          </p:nvPr>
        </p:nvGraphicFramePr>
        <p:xfrm>
          <a:off x="398603" y="84539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6" name="Equation" r:id="rId3" imgW="5676840" imgH="4749480" progId="Equation.DSMT4">
                  <p:embed/>
                </p:oleObj>
              </mc:Choice>
              <mc:Fallback>
                <p:oleObj name="Equation" r:id="rId3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603" y="84539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12458"/>
              </p:ext>
            </p:extLst>
          </p:nvPr>
        </p:nvGraphicFramePr>
        <p:xfrm>
          <a:off x="181794" y="1018571"/>
          <a:ext cx="10488621" cy="490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4" name="Equation" r:id="rId3" imgW="7327800" imgH="3429000" progId="Equation.DSMT4">
                  <p:embed/>
                </p:oleObj>
              </mc:Choice>
              <mc:Fallback>
                <p:oleObj name="Equation" r:id="rId3" imgW="732780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1794" y="1018571"/>
                        <a:ext cx="10488621" cy="490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882123"/>
              </p:ext>
            </p:extLst>
          </p:nvPr>
        </p:nvGraphicFramePr>
        <p:xfrm>
          <a:off x="296535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5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535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AA7CB22F-BD4D-43ED-A7A5-B7B759A5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4" y="860182"/>
            <a:ext cx="5128691" cy="16723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4CD4945-AE81-415A-B2EA-47242B2EEB9E}"/>
              </a:ext>
            </a:extLst>
          </p:cNvPr>
          <p:cNvGrpSpPr/>
          <p:nvPr/>
        </p:nvGrpSpPr>
        <p:grpSpPr>
          <a:xfrm>
            <a:off x="5109711" y="2967737"/>
            <a:ext cx="5096775" cy="4051301"/>
            <a:chOff x="4907213" y="2914319"/>
            <a:chExt cx="5096775" cy="405130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1E55A08-5D98-4D70-B45F-37AF15F2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7213" y="3143039"/>
              <a:ext cx="5096775" cy="3822581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6CFAF87-0BEA-47D1-A042-B1FDB2CC66F0}"/>
                </a:ext>
              </a:extLst>
            </p:cNvPr>
            <p:cNvSpPr txBox="1"/>
            <p:nvPr/>
          </p:nvSpPr>
          <p:spPr>
            <a:xfrm>
              <a:off x="7339352" y="2914319"/>
              <a:ext cx="4595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400" i="1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altLang="zh-TW" sz="2400" i="1" baseline="-25000" dirty="0" err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</a:t>
              </a:r>
              <a:endParaRPr lang="zh-TW" altLang="en-US" dirty="0"/>
            </a:p>
          </p:txBody>
        </p:sp>
      </p:grp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115428"/>
              </p:ext>
            </p:extLst>
          </p:nvPr>
        </p:nvGraphicFramePr>
        <p:xfrm>
          <a:off x="598622" y="984433"/>
          <a:ext cx="4012288" cy="5896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1" name="Equation" r:id="rId5" imgW="2781000" imgH="4089240" progId="Equation.DSMT4">
                  <p:embed/>
                </p:oleObj>
              </mc:Choice>
              <mc:Fallback>
                <p:oleObj name="Equation" r:id="rId5" imgW="2781000" imgH="4089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622" y="984433"/>
                        <a:ext cx="4012288" cy="5896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ED1A3CB-1018-4747-A282-84FF893366C7}"/>
              </a:ext>
            </a:extLst>
          </p:cNvPr>
          <p:cNvSpPr/>
          <p:nvPr/>
        </p:nvSpPr>
        <p:spPr>
          <a:xfrm>
            <a:off x="8307255" y="1666673"/>
            <a:ext cx="888626" cy="46692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47FAA0B-913E-409B-A3E0-62F04E42C13D}"/>
              </a:ext>
            </a:extLst>
          </p:cNvPr>
          <p:cNvSpPr txBox="1"/>
          <p:nvPr/>
        </p:nvSpPr>
        <p:spPr>
          <a:xfrm>
            <a:off x="9068882" y="6498878"/>
            <a:ext cx="295612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altLang="zh-TW" sz="11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altLang="zh-TW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Motivation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Literature review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/>
              <a:t>Baseline approach (state-of-the-art BSI method)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Signal model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Flow chart of proposed method</a:t>
            </a:r>
          </a:p>
          <a:p>
            <a:pPr algn="l">
              <a:lnSpc>
                <a:spcPct val="120000"/>
              </a:lnSpc>
            </a:pPr>
            <a:r>
              <a:rPr lang="en-US" altLang="zh-TW" sz="2000">
                <a:cs typeface="Times New Roman" panose="02020603050405020304" pitchFamily="18" charset="0"/>
              </a:rPr>
              <a:t>Proposed </a:t>
            </a:r>
            <a:r>
              <a:rPr lang="en-US" altLang="zh-TW" sz="2000" dirty="0">
                <a:cs typeface="Times New Roman" panose="02020603050405020304" pitchFamily="18" charset="0"/>
              </a:rPr>
              <a:t>method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Summary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Parameters optimization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5129B43-F79D-4BF1-873A-DEE25F5A81EC}"/>
              </a:ext>
            </a:extLst>
          </p:cNvPr>
          <p:cNvSpPr txBox="1"/>
          <p:nvPr/>
        </p:nvSpPr>
        <p:spPr>
          <a:xfrm>
            <a:off x="-204345" y="1019568"/>
            <a:ext cx="914295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Particle swarm optimization (PSO)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 for PSO</a:t>
            </a:r>
            <a:endParaRPr lang="en-US" altLang="zh-TW" sz="1800" b="1" dirty="0"/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  <a:p>
            <a:pPr lvl="2" algn="just">
              <a:buFont typeface="Wingdings" panose="05000000000000000000" pitchFamily="2" charset="2"/>
              <a:buChar char="l"/>
            </a:pPr>
            <a:r>
              <a:rPr lang="en-US" altLang="zh-TW" sz="2000" b="1" dirty="0"/>
              <a:t>A novel hybrid PSO algorithm using an adaptive strategy (ASPSO)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for PSO</a:t>
            </a:r>
          </a:p>
          <a:p>
            <a:pPr marL="1850334" lvl="3" indent="-28575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Equations for PSO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7667FCF-2AA5-4584-AD0C-978149891376}"/>
              </a:ext>
            </a:extLst>
          </p:cNvPr>
          <p:cNvGrpSpPr/>
          <p:nvPr/>
        </p:nvGrpSpPr>
        <p:grpSpPr>
          <a:xfrm>
            <a:off x="773277" y="4196285"/>
            <a:ext cx="8619998" cy="2735751"/>
            <a:chOff x="1036701" y="3382542"/>
            <a:chExt cx="8619998" cy="2735751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A02FD0A-F3FD-4409-9AE1-CC85AB40E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701" y="3382542"/>
              <a:ext cx="8619998" cy="2735751"/>
            </a:xfrm>
            <a:prstGeom prst="rect">
              <a:avLst/>
            </a:prstGeom>
          </p:spPr>
        </p:pic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6D29AB58-75C5-4954-AAC6-A53F71B15171}"/>
                </a:ext>
              </a:extLst>
            </p:cNvPr>
            <p:cNvSpPr/>
            <p:nvPr/>
          </p:nvSpPr>
          <p:spPr>
            <a:xfrm>
              <a:off x="5497649" y="3382542"/>
              <a:ext cx="1370079" cy="674077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4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Concept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781388" y="950604"/>
            <a:ext cx="10813175" cy="1669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variable → Initial parameters in three CTF coefficients estimation approaches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gbest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Kalman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247207"/>
              </p:ext>
            </p:extLst>
          </p:nvPr>
        </p:nvGraphicFramePr>
        <p:xfrm>
          <a:off x="243072" y="938984"/>
          <a:ext cx="10363123" cy="556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3" imgW="7416720" imgH="3987720" progId="Equation.DSMT4">
                  <p:embed/>
                </p:oleObj>
              </mc:Choice>
              <mc:Fallback>
                <p:oleObj name="Equation" r:id="rId3" imgW="7416720" imgH="39877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645FF315-F56A-4913-BACD-AB0DE71317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72" y="938984"/>
                        <a:ext cx="10363123" cy="556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6C8AD13B-54C4-4435-9466-D959288D2B12}"/>
              </a:ext>
            </a:extLst>
          </p:cNvPr>
          <p:cNvGrpSpPr/>
          <p:nvPr/>
        </p:nvGrpSpPr>
        <p:grpSpPr>
          <a:xfrm>
            <a:off x="5837835" y="4790575"/>
            <a:ext cx="4612493" cy="2087142"/>
            <a:chOff x="5799631" y="4913792"/>
            <a:chExt cx="4612493" cy="2087142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BC3559D-DEB2-4980-8C31-7F3FF57E94C5}"/>
                </a:ext>
              </a:extLst>
            </p:cNvPr>
            <p:cNvCxnSpPr>
              <a:cxnSpLocks/>
            </p:cNvCxnSpPr>
            <p:nvPr/>
          </p:nvCxnSpPr>
          <p:spPr>
            <a:xfrm>
              <a:off x="5799631" y="5656507"/>
              <a:ext cx="14861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BD82EAF-447B-4B49-988E-6C4B835E3443}"/>
                </a:ext>
              </a:extLst>
            </p:cNvPr>
            <p:cNvSpPr/>
            <p:nvPr/>
          </p:nvSpPr>
          <p:spPr>
            <a:xfrm>
              <a:off x="7285798" y="5205412"/>
              <a:ext cx="1484011" cy="9186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Measurement update</a:t>
              </a:r>
            </a:p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(correction)</a:t>
              </a:r>
              <a:endPara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C801E03-40E9-4CF0-ADEF-E145F0448574}"/>
                </a:ext>
              </a:extLst>
            </p:cNvPr>
            <p:cNvSpPr txBox="1"/>
            <p:nvPr/>
          </p:nvSpPr>
          <p:spPr>
            <a:xfrm>
              <a:off x="5870735" y="491379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DAS,p</a:t>
              </a:r>
              <a:endPara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A1D962F2-CC26-461F-A803-43C8CF21AFC5}"/>
                </a:ext>
              </a:extLst>
            </p:cNvPr>
            <p:cNvCxnSpPr>
              <a:cxnSpLocks/>
            </p:cNvCxnSpPr>
            <p:nvPr/>
          </p:nvCxnSpPr>
          <p:spPr>
            <a:xfrm>
              <a:off x="8769809" y="5647076"/>
              <a:ext cx="1588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/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1800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𝐀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1AD4EF99-73CF-4483-83D5-7C75DC98DC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0818" y="5195069"/>
                  <a:ext cx="558663" cy="405367"/>
                </a:xfrm>
                <a:prstGeom prst="rect">
                  <a:avLst/>
                </a:prstGeom>
                <a:blipFill>
                  <a:blip r:embed="rId5"/>
                  <a:stretch>
                    <a:fillRect r="-2198" b="-30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15FDC2-24D9-4F69-A1FF-870A96FCD743}"/>
                </a:ext>
              </a:extLst>
            </p:cNvPr>
            <p:cNvSpPr txBox="1"/>
            <p:nvPr/>
          </p:nvSpPr>
          <p:spPr>
            <a:xfrm>
              <a:off x="9198903" y="5944012"/>
              <a:ext cx="12132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Kalman</a:t>
              </a:r>
              <a:r>
                <a:rPr lang="en-US" altLang="zh-TW" sz="1800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TW" sz="18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DF2E7C3F-3BA7-4459-B5AF-1B1628DCAFCB}"/>
                </a:ext>
              </a:extLst>
            </p:cNvPr>
            <p:cNvCxnSpPr/>
            <p:nvPr/>
          </p:nvCxnSpPr>
          <p:spPr>
            <a:xfrm>
              <a:off x="9319979" y="5647076"/>
              <a:ext cx="0" cy="8206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8A88995-F696-42DA-8C13-ECEAFE846088}"/>
                </a:ext>
              </a:extLst>
            </p:cNvPr>
            <p:cNvCxnSpPr/>
            <p:nvPr/>
          </p:nvCxnSpPr>
          <p:spPr>
            <a:xfrm flipH="1">
              <a:off x="6837248" y="6480710"/>
              <a:ext cx="248273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459B746-2B49-4882-B3CC-E986869271D8}"/>
                </a:ext>
              </a:extLst>
            </p:cNvPr>
            <p:cNvCxnSpPr/>
            <p:nvPr/>
          </p:nvCxnSpPr>
          <p:spPr>
            <a:xfrm flipV="1">
              <a:off x="6856703" y="5664721"/>
              <a:ext cx="0" cy="803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2EA834B9-E40C-4982-B0F6-723172AD70EE}"/>
                </a:ext>
              </a:extLst>
            </p:cNvPr>
            <p:cNvSpPr txBox="1"/>
            <p:nvPr/>
          </p:nvSpPr>
          <p:spPr>
            <a:xfrm>
              <a:off x="6781549" y="6631602"/>
              <a:ext cx="28367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 time update (prediction)</a:t>
              </a:r>
              <a:endParaRPr lang="zh-TW" altLang="en-US" sz="1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2944238" y="398185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5969311" y="3991095"/>
            <a:ext cx="298315" cy="3826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3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44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 dirty="0"/>
              <a:t>Equations for 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8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69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MINT dereverberation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88155B0-4B9C-4804-8601-615610367ABF}"/>
              </a:ext>
            </a:extLst>
          </p:cNvPr>
          <p:cNvGrpSpPr/>
          <p:nvPr/>
        </p:nvGrpSpPr>
        <p:grpSpPr>
          <a:xfrm>
            <a:off x="1706003" y="3280714"/>
            <a:ext cx="7281394" cy="2464232"/>
            <a:chOff x="3414339" y="-92627"/>
            <a:chExt cx="4166620" cy="1322371"/>
          </a:xfrm>
        </p:grpSpPr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40B4981-2DC0-4DB8-AF5B-7BC562A0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4339" y="-92627"/>
              <a:ext cx="4166620" cy="1322371"/>
            </a:xfrm>
            <a:prstGeom prst="rect">
              <a:avLst/>
            </a:prstGeom>
          </p:spPr>
        </p:pic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A4B0F6BB-57E8-44EC-A2B2-B5777E5024CD}"/>
                </a:ext>
              </a:extLst>
            </p:cNvPr>
            <p:cNvSpPr/>
            <p:nvPr/>
          </p:nvSpPr>
          <p:spPr>
            <a:xfrm>
              <a:off x="6638284" y="540649"/>
              <a:ext cx="849549" cy="331736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1CCBEC3-05E8-4B95-B0BA-FE98C64A3770}"/>
              </a:ext>
            </a:extLst>
          </p:cNvPr>
          <p:cNvSpPr txBox="1"/>
          <p:nvPr/>
        </p:nvSpPr>
        <p:spPr>
          <a:xfrm>
            <a:off x="-163643" y="1054847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gorithm for MINT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9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</a:t>
            </a:r>
            <a:r>
              <a:rPr lang="zh-TW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7B2B501-6A3F-474D-8F9A-C5DCDE7397E0}"/>
              </a:ext>
            </a:extLst>
          </p:cNvPr>
          <p:cNvSpPr/>
          <p:nvPr/>
        </p:nvSpPr>
        <p:spPr>
          <a:xfrm>
            <a:off x="3533090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35ACF72-86F3-40D6-8335-4370A45A86A5}"/>
              </a:ext>
            </a:extLst>
          </p:cNvPr>
          <p:cNvSpPr/>
          <p:nvPr/>
        </p:nvSpPr>
        <p:spPr>
          <a:xfrm>
            <a:off x="3533090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DEC4D8C-5D78-4FAC-852E-75EBD2CCED72}"/>
              </a:ext>
            </a:extLst>
          </p:cNvPr>
          <p:cNvSpPr txBox="1"/>
          <p:nvPr/>
        </p:nvSpPr>
        <p:spPr>
          <a:xfrm>
            <a:off x="1758797" y="321641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E62C5D1-E2A0-4985-8BB0-CFD9D12B18E9}"/>
              </a:ext>
            </a:extLst>
          </p:cNvPr>
          <p:cNvSpPr/>
          <p:nvPr/>
        </p:nvSpPr>
        <p:spPr>
          <a:xfrm>
            <a:off x="3533090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A4CBF06-A2B5-493A-8B5D-27EAD4B10EB4}"/>
              </a:ext>
            </a:extLst>
          </p:cNvPr>
          <p:cNvSpPr txBox="1"/>
          <p:nvPr/>
        </p:nvSpPr>
        <p:spPr>
          <a:xfrm>
            <a:off x="3911091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1DD8065-B8EB-4693-9089-0DE1E8473114}"/>
              </a:ext>
            </a:extLst>
          </p:cNvPr>
          <p:cNvCxnSpPr/>
          <p:nvPr/>
        </p:nvCxnSpPr>
        <p:spPr>
          <a:xfrm>
            <a:off x="1610994" y="3734316"/>
            <a:ext cx="9455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31A180-6544-4068-BF3E-0F579BB9B9F9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556534" y="2522202"/>
            <a:ext cx="976556" cy="1212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0127D9DB-DE47-4006-B51F-29F81FA0677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556534" y="3734316"/>
            <a:ext cx="976556" cy="1862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0C67FAD-9A66-467E-8F11-218C76A2A7C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556534" y="3519811"/>
            <a:ext cx="976556" cy="22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E79F7A4-223F-4346-9602-977563C95A60}"/>
              </a:ext>
            </a:extLst>
          </p:cNvPr>
          <p:cNvSpPr/>
          <p:nvPr/>
        </p:nvSpPr>
        <p:spPr>
          <a:xfrm>
            <a:off x="5564938" y="2139647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2FD2F530-0191-4588-8F13-0376A9689B22}"/>
              </a:ext>
            </a:extLst>
          </p:cNvPr>
          <p:cNvSpPr/>
          <p:nvPr/>
        </p:nvSpPr>
        <p:spPr>
          <a:xfrm>
            <a:off x="5564938" y="5214042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7963823-AEF3-4666-833B-AD45459B0537}"/>
              </a:ext>
            </a:extLst>
          </p:cNvPr>
          <p:cNvSpPr/>
          <p:nvPr/>
        </p:nvSpPr>
        <p:spPr>
          <a:xfrm>
            <a:off x="5564938" y="3137256"/>
            <a:ext cx="998376" cy="76511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41FFB59-D53A-4720-84FE-E18065F5DE22}"/>
              </a:ext>
            </a:extLst>
          </p:cNvPr>
          <p:cNvSpPr txBox="1"/>
          <p:nvPr/>
        </p:nvSpPr>
        <p:spPr>
          <a:xfrm>
            <a:off x="5942939" y="403815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0837DE0-F37B-48F5-B0A8-C689EE50157C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4531466" y="2522202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15F0C74-6CF6-4CD8-A292-EF336EB4C564}"/>
              </a:ext>
            </a:extLst>
          </p:cNvPr>
          <p:cNvCxnSpPr/>
          <p:nvPr/>
        </p:nvCxnSpPr>
        <p:spPr>
          <a:xfrm>
            <a:off x="4531466" y="5596597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8B2E3FC-ECF8-4EA0-8D5B-C6912DDC999B}"/>
              </a:ext>
            </a:extLst>
          </p:cNvPr>
          <p:cNvCxnSpPr/>
          <p:nvPr/>
        </p:nvCxnSpPr>
        <p:spPr>
          <a:xfrm>
            <a:off x="4531466" y="3519811"/>
            <a:ext cx="1033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F771C67-BFE3-4E21-93A2-E4D28A0F4466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563314" y="2522202"/>
            <a:ext cx="1656697" cy="9976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166B186-5DE8-406B-875B-CF883A9184C9}"/>
              </a:ext>
            </a:extLst>
          </p:cNvPr>
          <p:cNvCxnSpPr>
            <a:stCxn id="36" idx="3"/>
          </p:cNvCxnSpPr>
          <p:nvPr/>
        </p:nvCxnSpPr>
        <p:spPr>
          <a:xfrm>
            <a:off x="6563314" y="3519811"/>
            <a:ext cx="1656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555C9DA0-C474-4846-B28B-F8B4642B9A67}"/>
              </a:ext>
            </a:extLst>
          </p:cNvPr>
          <p:cNvCxnSpPr>
            <a:stCxn id="35" idx="3"/>
          </p:cNvCxnSpPr>
          <p:nvPr/>
        </p:nvCxnSpPr>
        <p:spPr>
          <a:xfrm flipV="1">
            <a:off x="6563314" y="3519811"/>
            <a:ext cx="1656697" cy="20767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7ECB1FE-9379-4D1F-85A6-F9CC1AE6C959}"/>
              </a:ext>
            </a:extLst>
          </p:cNvPr>
          <p:cNvCxnSpPr/>
          <p:nvPr/>
        </p:nvCxnSpPr>
        <p:spPr>
          <a:xfrm>
            <a:off x="8220011" y="3519811"/>
            <a:ext cx="118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/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2D7C0789-8F72-4888-BA72-C55CE900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329" y="3030500"/>
                <a:ext cx="603731" cy="369332"/>
              </a:xfrm>
              <a:prstGeom prst="rect">
                <a:avLst/>
              </a:prstGeom>
              <a:blipFill>
                <a:blip r:embed="rId2"/>
                <a:stretch>
                  <a:fillRect t="-4918" r="-6061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862652AF-2488-43E4-BBC9-37B4E466295B}"/>
              </a:ext>
            </a:extLst>
          </p:cNvPr>
          <p:cNvSpPr/>
          <p:nvPr/>
        </p:nvSpPr>
        <p:spPr>
          <a:xfrm>
            <a:off x="3369300" y="1969484"/>
            <a:ext cx="1329423" cy="413734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66186CA-547C-4FBB-8171-494332FBD4D2}"/>
              </a:ext>
            </a:extLst>
          </p:cNvPr>
          <p:cNvSpPr txBox="1"/>
          <p:nvPr/>
        </p:nvSpPr>
        <p:spPr>
          <a:xfrm>
            <a:off x="3191365" y="1511704"/>
            <a:ext cx="15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in a room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95A7CA9-D614-4A44-B577-122C5D3A8706}"/>
              </a:ext>
            </a:extLst>
          </p:cNvPr>
          <p:cNvSpPr txBox="1"/>
          <p:nvPr/>
        </p:nvSpPr>
        <p:spPr>
          <a:xfrm>
            <a:off x="4792630" y="2011971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EEA6FFD-9CA2-44AF-89CC-11D3C0B00A74}"/>
              </a:ext>
            </a:extLst>
          </p:cNvPr>
          <p:cNvSpPr txBox="1"/>
          <p:nvPr/>
        </p:nvSpPr>
        <p:spPr>
          <a:xfrm>
            <a:off x="4753689" y="3128259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569BE9B-CC95-4047-BA0E-41A34AA366A9}"/>
              </a:ext>
            </a:extLst>
          </p:cNvPr>
          <p:cNvSpPr txBox="1"/>
          <p:nvPr/>
        </p:nvSpPr>
        <p:spPr>
          <a:xfrm>
            <a:off x="4765307" y="5156248"/>
            <a:ext cx="718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F4630FC4-4552-4DD1-9A7D-BDBF0637AEDC}"/>
              </a:ext>
            </a:extLst>
          </p:cNvPr>
          <p:cNvSpPr/>
          <p:nvPr/>
        </p:nvSpPr>
        <p:spPr>
          <a:xfrm>
            <a:off x="5408344" y="1985201"/>
            <a:ext cx="1329423" cy="4137345"/>
          </a:xfrm>
          <a:prstGeom prst="round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643BF78-3E82-4763-AAA8-DCF1ACB7097E}"/>
              </a:ext>
            </a:extLst>
          </p:cNvPr>
          <p:cNvSpPr txBox="1"/>
          <p:nvPr/>
        </p:nvSpPr>
        <p:spPr>
          <a:xfrm>
            <a:off x="5210513" y="1520680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filter weight</a:t>
            </a:r>
            <a:endParaRPr lang="zh-TW" altLang="en-US" sz="1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07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Magnitude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MINT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43EF3C4C-C491-4DA1-9760-2555BD6092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02887"/>
              </p:ext>
            </p:extLst>
          </p:nvPr>
        </p:nvGraphicFramePr>
        <p:xfrm>
          <a:off x="701675" y="1004888"/>
          <a:ext cx="3709988" cy="617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Equation" r:id="rId3" imgW="2806560" imgH="4673520" progId="Equation.DSMT4">
                  <p:embed/>
                </p:oleObj>
              </mc:Choice>
              <mc:Fallback>
                <p:oleObj name="Equation" r:id="rId3" imgW="2806560" imgH="467352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50A04ED6-E60A-4BF4-8002-7E75866ADD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675" y="1004888"/>
                        <a:ext cx="3709988" cy="617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651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Simulations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308368" y="1195994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B7A0044-8122-462C-8365-36B22DDAF3E0}"/>
              </a:ext>
            </a:extLst>
          </p:cNvPr>
          <p:cNvGrpSpPr/>
          <p:nvPr/>
        </p:nvGrpSpPr>
        <p:grpSpPr>
          <a:xfrm>
            <a:off x="5048290" y="3172878"/>
            <a:ext cx="5400000" cy="3600000"/>
            <a:chOff x="382554" y="3630284"/>
            <a:chExt cx="4613625" cy="149599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B54D8D0-FC95-4213-BC85-A730DE224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5AC3083-B7C6-419E-9DF5-D8A0AFB32AD2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E64B1A9-393C-40CF-9D14-116C9F901B98}"/>
              </a:ext>
            </a:extLst>
          </p:cNvPr>
          <p:cNvGrpSpPr/>
          <p:nvPr/>
        </p:nvGrpSpPr>
        <p:grpSpPr>
          <a:xfrm>
            <a:off x="157844" y="3351743"/>
            <a:ext cx="5400000" cy="3600000"/>
            <a:chOff x="3030676" y="893206"/>
            <a:chExt cx="4800000" cy="1603979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E259ED82-1F85-4872-A445-9BF8EA880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234B343-2A37-4B1F-8999-C40959B20259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CBC694-8E2C-4039-9845-F02040AACFEC}"/>
              </a:ext>
            </a:extLst>
          </p:cNvPr>
          <p:cNvSpPr txBox="1"/>
          <p:nvPr/>
        </p:nvSpPr>
        <p:spPr>
          <a:xfrm>
            <a:off x="2437228" y="3335152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short RIR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928DA5-DBC7-4341-A681-023EED3C1BC5}"/>
              </a:ext>
            </a:extLst>
          </p:cNvPr>
          <p:cNvSpPr txBox="1"/>
          <p:nvPr/>
        </p:nvSpPr>
        <p:spPr>
          <a:xfrm>
            <a:off x="7351377" y="3351743"/>
            <a:ext cx="14704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long RIR</a:t>
            </a:r>
            <a:endParaRPr lang="zh-TW" altLang="en-US" sz="18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E77DD8A-5E87-4DF7-A366-5CE2AEA8D647}"/>
              </a:ext>
            </a:extLst>
          </p:cNvPr>
          <p:cNvSpPr/>
          <p:nvPr/>
        </p:nvSpPr>
        <p:spPr>
          <a:xfrm>
            <a:off x="4130683" y="6329416"/>
            <a:ext cx="447472" cy="4427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21940A5-C219-4AC0-BAEB-19C7A2B88F15}"/>
              </a:ext>
            </a:extLst>
          </p:cNvPr>
          <p:cNvSpPr/>
          <p:nvPr/>
        </p:nvSpPr>
        <p:spPr>
          <a:xfrm>
            <a:off x="9106205" y="6267992"/>
            <a:ext cx="528535" cy="5048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35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000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short RIR</a:t>
            </a:r>
            <a:r>
              <a:rPr lang="en-US" altLang="zh-TW" sz="2000" dirty="0"/>
              <a:t>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>
              <a:solidFill>
                <a:schemeClr val="bg2">
                  <a:lumMod val="90000"/>
                </a:schemeClr>
              </a:solidFill>
            </a:endParaRPr>
          </a:p>
          <a:p>
            <a:pPr lvl="2"/>
            <a:r>
              <a:rPr lang="en-US" altLang="zh-TW" sz="2000" dirty="0">
                <a:solidFill>
                  <a:schemeClr val="bg2">
                    <a:lumMod val="90000"/>
                  </a:schemeClr>
                </a:solidFill>
              </a:rPr>
              <a:t>With Parameters Optimization (long RIR)</a:t>
            </a:r>
          </a:p>
        </p:txBody>
      </p:sp>
    </p:spTree>
    <p:extLst>
      <p:ext uri="{BB962C8B-B14F-4D97-AF65-F5344CB8AC3E}">
        <p14:creationId xmlns:p14="http://schemas.microsoft.com/office/powerpoint/2010/main" val="3269411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Proposed method </a:t>
            </a:r>
            <a:r>
              <a:rPr lang="en-US" altLang="zh-TW" sz="28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v.s</a:t>
            </a:r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State-of-the-art BSI </a:t>
            </a:r>
            <a:r>
              <a:rPr lang="en-US" altLang="zh-TW" sz="2800" b="1" dirty="0"/>
              <a:t>(</a:t>
            </a:r>
            <a:r>
              <a:rPr lang="en-US" altLang="zh-TW" sz="2800" b="1" dirty="0">
                <a:solidFill>
                  <a:schemeClr val="tx1"/>
                </a:solidFill>
              </a:rPr>
              <a:t>short RIR</a:t>
            </a:r>
            <a:r>
              <a:rPr lang="en-US" altLang="zh-TW" sz="2800" b="1" dirty="0"/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07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0.03m (3cm)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6-1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)*0.03 = 0.15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0.3m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0.009s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(9ms)</a:t>
                </a:r>
                <a:endPara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64 samples Hamming window (4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5538504"/>
              </a:xfrm>
              <a:prstGeom prst="rect">
                <a:avLst/>
              </a:prstGeom>
              <a:blipFill>
                <a:blip r:embed="rId2"/>
                <a:stretch>
                  <a:fillRect l="-621" b="-9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DF1BF93E-FFD7-470C-8DE7-C213B568C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180" y="941100"/>
            <a:ext cx="4612518" cy="345938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BAC38E7-2BC4-46FE-B3D4-9E4D93519323}"/>
              </a:ext>
            </a:extLst>
          </p:cNvPr>
          <p:cNvSpPr txBox="1"/>
          <p:nvPr/>
        </p:nvSpPr>
        <p:spPr>
          <a:xfrm>
            <a:off x="4729256" y="2531523"/>
            <a:ext cx="109221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0.3m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E0DB4F-2981-44CB-BFC2-76EFC169D830}"/>
              </a:ext>
            </a:extLst>
          </p:cNvPr>
          <p:cNvSpPr txBox="1"/>
          <p:nvPr/>
        </p:nvSpPr>
        <p:spPr>
          <a:xfrm>
            <a:off x="6594244" y="4121931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0.3m</a:t>
            </a:r>
            <a:endParaRPr lang="zh-TW" altLang="en-US" sz="1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4F4B28-AFE1-4D75-84CB-BF4CB3F5CB27}"/>
              </a:ext>
            </a:extLst>
          </p:cNvPr>
          <p:cNvSpPr txBox="1"/>
          <p:nvPr/>
        </p:nvSpPr>
        <p:spPr>
          <a:xfrm>
            <a:off x="9011957" y="4031157"/>
            <a:ext cx="12791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= 0.4m</a:t>
            </a:r>
            <a:endParaRPr lang="zh-TW" altLang="en-US" sz="1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CC8E499-7D4B-4D68-A255-E2747C35BF47}"/>
              </a:ext>
            </a:extLst>
          </p:cNvPr>
          <p:cNvSpPr/>
          <p:nvPr/>
        </p:nvSpPr>
        <p:spPr>
          <a:xfrm>
            <a:off x="7191983" y="230221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753C267-A794-4234-97C6-0F279E44F733}"/>
              </a:ext>
            </a:extLst>
          </p:cNvPr>
          <p:cNvSpPr/>
          <p:nvPr/>
        </p:nvSpPr>
        <p:spPr>
          <a:xfrm>
            <a:off x="7412476" y="2341123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A777D5C-A257-4B57-A14E-7A897E582861}"/>
              </a:ext>
            </a:extLst>
          </p:cNvPr>
          <p:cNvSpPr/>
          <p:nvPr/>
        </p:nvSpPr>
        <p:spPr>
          <a:xfrm>
            <a:off x="7632969" y="23823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DFEDCF7-D81E-4724-9084-C30D94A81D09}"/>
              </a:ext>
            </a:extLst>
          </p:cNvPr>
          <p:cNvSpPr/>
          <p:nvPr/>
        </p:nvSpPr>
        <p:spPr>
          <a:xfrm>
            <a:off x="7863710" y="2412459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9CB3A9C-12C2-4671-A68D-60FB672CD48C}"/>
              </a:ext>
            </a:extLst>
          </p:cNvPr>
          <p:cNvSpPr/>
          <p:nvPr/>
        </p:nvSpPr>
        <p:spPr>
          <a:xfrm>
            <a:off x="8082333" y="244721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226D154-1EC8-4D5A-9818-7E7BE7A74F16}"/>
              </a:ext>
            </a:extLst>
          </p:cNvPr>
          <p:cNvSpPr/>
          <p:nvPr/>
        </p:nvSpPr>
        <p:spPr>
          <a:xfrm>
            <a:off x="8295641" y="2474067"/>
            <a:ext cx="97277" cy="97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422FC8-0810-49D2-B040-526F88E728F9}"/>
              </a:ext>
            </a:extLst>
          </p:cNvPr>
          <p:cNvSpPr txBox="1"/>
          <p:nvPr/>
        </p:nvSpPr>
        <p:spPr>
          <a:xfrm>
            <a:off x="8869358" y="1932131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endParaRPr lang="zh-TW" altLang="en-US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E00148E-7A14-4A82-89DC-5C9FAA0580CF}"/>
              </a:ext>
            </a:extLst>
          </p:cNvPr>
          <p:cNvSpPr txBox="1"/>
          <p:nvPr/>
        </p:nvSpPr>
        <p:spPr>
          <a:xfrm>
            <a:off x="6531604" y="1982869"/>
            <a:ext cx="127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 </a:t>
            </a:r>
            <a:endParaRPr lang="zh-TW" altLang="en-US" sz="1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A5467F-8DC5-466F-B679-7761ADD1C58B}"/>
              </a:ext>
            </a:extLst>
          </p:cNvPr>
          <p:cNvSpPr txBox="1"/>
          <p:nvPr/>
        </p:nvSpPr>
        <p:spPr>
          <a:xfrm>
            <a:off x="7536224" y="800263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21095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7023744" y="6482151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4F245-BF6E-495A-9285-1BE58741E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9" y="2568635"/>
            <a:ext cx="4800000" cy="36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C7B239B-2DAA-402B-84F8-532BAFC8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12" y="2561215"/>
            <a:ext cx="4800000" cy="36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EDC304-64B8-42DB-8E94-36592E5BBD6A}"/>
              </a:ext>
            </a:extLst>
          </p:cNvPr>
          <p:cNvSpPr txBox="1"/>
          <p:nvPr/>
        </p:nvSpPr>
        <p:spPr>
          <a:xfrm>
            <a:off x="1858018" y="6472816"/>
            <a:ext cx="2367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approach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BA153CE-1D11-4786-AC22-5F0E39E9C0E7}"/>
              </a:ext>
            </a:extLst>
          </p:cNvPr>
          <p:cNvGrpSpPr/>
          <p:nvPr/>
        </p:nvGrpSpPr>
        <p:grpSpPr>
          <a:xfrm>
            <a:off x="2860661" y="903781"/>
            <a:ext cx="4800000" cy="1603979"/>
            <a:chOff x="3030676" y="893206"/>
            <a:chExt cx="4800000" cy="160397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1F5D2F1-37D8-4ABD-B4E9-01B6B785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0676" y="957236"/>
              <a:ext cx="4800000" cy="147592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18499D-86EC-40DE-BF29-628BB04C94E0}"/>
                </a:ext>
              </a:extLst>
            </p:cNvPr>
            <p:cNvSpPr/>
            <p:nvPr/>
          </p:nvSpPr>
          <p:spPr>
            <a:xfrm>
              <a:off x="3040007" y="893206"/>
              <a:ext cx="550018" cy="1603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9602AC-6DB5-4161-B243-6B9878D753BB}"/>
              </a:ext>
            </a:extLst>
          </p:cNvPr>
          <p:cNvSpPr txBox="1"/>
          <p:nvPr/>
        </p:nvSpPr>
        <p:spPr>
          <a:xfrm rot="16200000">
            <a:off x="294150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998DED-187D-4ED0-92A3-82FC74B1B5D8}"/>
              </a:ext>
            </a:extLst>
          </p:cNvPr>
          <p:cNvSpPr txBox="1"/>
          <p:nvPr/>
        </p:nvSpPr>
        <p:spPr>
          <a:xfrm rot="16200000">
            <a:off x="-296824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33EE09-A0C9-47FF-B6C4-B9A8A4672686}"/>
              </a:ext>
            </a:extLst>
          </p:cNvPr>
          <p:cNvSpPr txBox="1"/>
          <p:nvPr/>
        </p:nvSpPr>
        <p:spPr>
          <a:xfrm>
            <a:off x="2043100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E5D682-F6DA-4D15-9A58-A4BC34A242A4}"/>
              </a:ext>
            </a:extLst>
          </p:cNvPr>
          <p:cNvSpPr txBox="1"/>
          <p:nvPr/>
        </p:nvSpPr>
        <p:spPr>
          <a:xfrm>
            <a:off x="2111193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18E2B43-E250-42E7-89AF-50FC59D55B64}"/>
              </a:ext>
            </a:extLst>
          </p:cNvPr>
          <p:cNvSpPr txBox="1"/>
          <p:nvPr/>
        </p:nvSpPr>
        <p:spPr>
          <a:xfrm rot="16200000">
            <a:off x="5477275" y="4833822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1066CB-9572-4245-8718-FF6ECDA158BF}"/>
              </a:ext>
            </a:extLst>
          </p:cNvPr>
          <p:cNvSpPr txBox="1"/>
          <p:nvPr/>
        </p:nvSpPr>
        <p:spPr>
          <a:xfrm rot="16200000">
            <a:off x="4886301" y="31218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4ABD5B8-F825-4011-8BC1-1A88671D6116}"/>
              </a:ext>
            </a:extLst>
          </p:cNvPr>
          <p:cNvSpPr txBox="1"/>
          <p:nvPr/>
        </p:nvSpPr>
        <p:spPr>
          <a:xfrm>
            <a:off x="7226225" y="4202489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596FB8-48A1-4408-A232-EF907144BDC5}"/>
              </a:ext>
            </a:extLst>
          </p:cNvPr>
          <p:cNvSpPr txBox="1"/>
          <p:nvPr/>
        </p:nvSpPr>
        <p:spPr>
          <a:xfrm>
            <a:off x="7294318" y="595172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9872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446732" y="4753077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7277821" y="4664920"/>
            <a:ext cx="149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  <a:endParaRPr lang="zh-TW" altLang="en-US" sz="1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F9BB6E-F6D2-4C3F-BF76-284D0538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26" y="850326"/>
            <a:ext cx="4800000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46B76C-9792-4837-9254-D6C21789D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522" y="850326"/>
            <a:ext cx="4800000" cy="3600000"/>
          </a:xfrm>
          <a:prstGeom prst="rect">
            <a:avLst/>
          </a:prstGeom>
        </p:spPr>
      </p:pic>
      <p:graphicFrame>
        <p:nvGraphicFramePr>
          <p:cNvPr id="14" name="物件 13">
            <a:extLst>
              <a:ext uri="{FF2B5EF4-FFF2-40B4-BE49-F238E27FC236}">
                <a16:creationId xmlns:a16="http://schemas.microsoft.com/office/drawing/2014/main" id="{0E92AE53-C721-495E-A4B7-3466BC48B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321129"/>
              </p:ext>
            </p:extLst>
          </p:nvPr>
        </p:nvGraphicFramePr>
        <p:xfrm>
          <a:off x="406816" y="5835779"/>
          <a:ext cx="3748865" cy="64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5" name="Equation" r:id="rId5" imgW="2501640" imgH="431640" progId="Equation.DSMT4">
                  <p:embed/>
                </p:oleObj>
              </mc:Choice>
              <mc:Fallback>
                <p:oleObj name="Equation" r:id="rId5" imgW="250164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6FFC14C9-E185-48CB-A933-36D3259FC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816" y="5835779"/>
                        <a:ext cx="3748865" cy="64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表格 16">
            <a:extLst>
              <a:ext uri="{FF2B5EF4-FFF2-40B4-BE49-F238E27FC236}">
                <a16:creationId xmlns:a16="http://schemas.microsoft.com/office/drawing/2014/main" id="{66FF6CDF-597B-472A-BCB8-87D96472C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125786"/>
              </p:ext>
            </p:extLst>
          </p:nvPr>
        </p:nvGraphicFramePr>
        <p:xfrm>
          <a:off x="4445963" y="5655340"/>
          <a:ext cx="566371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43">
                  <a:extLst>
                    <a:ext uri="{9D8B030D-6E8A-4147-A177-3AD203B41FA5}">
                      <a16:colId xmlns:a16="http://schemas.microsoft.com/office/drawing/2014/main" val="3345360746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4340715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891219047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3779982"/>
                    </a:ext>
                  </a:extLst>
                </a:gridCol>
                <a:gridCol w="1132743">
                  <a:extLst>
                    <a:ext uri="{9D8B030D-6E8A-4147-A177-3AD203B41FA5}">
                      <a16:colId xmlns:a16="http://schemas.microsoft.com/office/drawing/2014/main" val="192028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46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7.33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2.65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4.90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42071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3CE0ED-573C-49D0-A120-2C15A97E2E1A}"/>
              </a:ext>
            </a:extLst>
          </p:cNvPr>
          <p:cNvSpPr txBox="1"/>
          <p:nvPr/>
        </p:nvSpPr>
        <p:spPr>
          <a:xfrm rot="16200000">
            <a:off x="197639" y="3139265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9391D9-7E0E-4AB3-BF4E-05C29F0D299A}"/>
              </a:ext>
            </a:extLst>
          </p:cNvPr>
          <p:cNvSpPr txBox="1"/>
          <p:nvPr/>
        </p:nvSpPr>
        <p:spPr>
          <a:xfrm rot="16200000">
            <a:off x="-354425" y="14272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B7D8F07-0B45-4980-95FB-16FD7B00AC9B}"/>
              </a:ext>
            </a:extLst>
          </p:cNvPr>
          <p:cNvSpPr txBox="1"/>
          <p:nvPr/>
        </p:nvSpPr>
        <p:spPr>
          <a:xfrm>
            <a:off x="2102229" y="2475507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AA0F6EF-91A3-412B-ACEF-4CD929FE58AB}"/>
              </a:ext>
            </a:extLst>
          </p:cNvPr>
          <p:cNvSpPr txBox="1"/>
          <p:nvPr/>
        </p:nvSpPr>
        <p:spPr>
          <a:xfrm>
            <a:off x="2170322" y="4257165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52A91B-F1C1-4252-B7D7-DCFE392752ED}"/>
              </a:ext>
            </a:extLst>
          </p:cNvPr>
          <p:cNvSpPr txBox="1"/>
          <p:nvPr/>
        </p:nvSpPr>
        <p:spPr>
          <a:xfrm rot="16200000">
            <a:off x="5346699" y="3121643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3507FA0-6BAB-41CB-B511-8CD3631726DB}"/>
              </a:ext>
            </a:extLst>
          </p:cNvPr>
          <p:cNvSpPr txBox="1"/>
          <p:nvPr/>
        </p:nvSpPr>
        <p:spPr>
          <a:xfrm rot="16200000">
            <a:off x="4755725" y="14096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5191B75-568C-4718-B9F0-AF0DA540F904}"/>
              </a:ext>
            </a:extLst>
          </p:cNvPr>
          <p:cNvSpPr txBox="1"/>
          <p:nvPr/>
        </p:nvSpPr>
        <p:spPr>
          <a:xfrm>
            <a:off x="7095649" y="249031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F56A96-F795-484D-B31B-D2F6863A29F7}"/>
              </a:ext>
            </a:extLst>
          </p:cNvPr>
          <p:cNvSpPr txBox="1"/>
          <p:nvPr/>
        </p:nvSpPr>
        <p:spPr>
          <a:xfrm>
            <a:off x="7163742" y="423954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837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/>
              <a:t>Without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 Parameters Optimization (long RIR)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E69F9A-0473-4260-8388-6B4AA71235CB}"/>
              </a:ext>
            </a:extLst>
          </p:cNvPr>
          <p:cNvSpPr/>
          <p:nvPr/>
        </p:nvSpPr>
        <p:spPr>
          <a:xfrm>
            <a:off x="298578" y="3780631"/>
            <a:ext cx="699796" cy="1495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828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8596360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Parameters Optimization (</a:t>
            </a:r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RIR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D1D660-28B5-4BD8-90C0-B6E4D8515A1F}"/>
              </a:ext>
            </a:extLst>
          </p:cNvPr>
          <p:cNvSpPr txBox="1"/>
          <p:nvPr/>
        </p:nvSpPr>
        <p:spPr>
          <a:xfrm>
            <a:off x="-222009" y="1175339"/>
            <a:ext cx="9616871" cy="1845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</a:p>
          <a:p>
            <a:pPr marL="1385956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</a:p>
        </p:txBody>
      </p:sp>
    </p:spTree>
    <p:extLst>
      <p:ext uri="{BB962C8B-B14F-4D97-AF65-F5344CB8AC3E}">
        <p14:creationId xmlns:p14="http://schemas.microsoft.com/office/powerpoint/2010/main" val="51535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and settings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27ACBA-06BE-4747-AED0-3CF4BAF3FA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804" y="766446"/>
            <a:ext cx="5156404" cy="370827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/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= 0.02m (2cm)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6m</a:t>
                </a:r>
                <a:r>
                  <a:rPr lang="en-US" altLang="zh-TW" sz="18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1800" b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 </a:t>
                </a:r>
                <a:r>
                  <a:rPr lang="en-US" altLang="zh-TW" sz="18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0.4s to 1.6s with an interval of 0.2s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1024 samples Hamming window (64 </a:t>
                </a:r>
                <a:r>
                  <a:rPr lang="en-US" altLang="zh-TW" sz="18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ms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Emanuël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altLang="zh-TW" sz="18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Habets</a:t>
                </a:r>
                <a:r>
                  <a:rPr lang="en-US" altLang="zh-TW" sz="18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Room Impulse Response Generator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to recover source signal : </a:t>
                </a:r>
                <a:r>
                  <a:rPr lang="en-US" altLang="zh-TW" sz="18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Multiple Input/Output Inverse Theorem</a:t>
                </a:r>
                <a:r>
                  <a:rPr lang="en-US" altLang="zh-TW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(MINT)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DFA5F30F-006C-4B13-B02A-BB8C182B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70" y="922439"/>
                <a:ext cx="8834251" cy="5547929"/>
              </a:xfrm>
              <a:prstGeom prst="rect">
                <a:avLst/>
              </a:prstGeom>
              <a:blipFill>
                <a:blip r:embed="rId3"/>
                <a:stretch>
                  <a:fillRect l="-483" b="-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F7D6FBDC-B2E5-44C4-8162-0B1334B80DAA}"/>
              </a:ext>
            </a:extLst>
          </p:cNvPr>
          <p:cNvSpPr txBox="1"/>
          <p:nvPr/>
        </p:nvSpPr>
        <p:spPr>
          <a:xfrm>
            <a:off x="7698282" y="517051"/>
            <a:ext cx="19170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room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401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B53C803-6966-4202-8E7A-AF320410E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004485"/>
              </p:ext>
            </p:extLst>
          </p:nvPr>
        </p:nvGraphicFramePr>
        <p:xfrm>
          <a:off x="534670" y="1114834"/>
          <a:ext cx="9737060" cy="102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412">
                  <a:extLst>
                    <a:ext uri="{9D8B030D-6E8A-4147-A177-3AD203B41FA5}">
                      <a16:colId xmlns:a16="http://schemas.microsoft.com/office/drawing/2014/main" val="1163179951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800758162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1080652157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464469878"/>
                    </a:ext>
                  </a:extLst>
                </a:gridCol>
                <a:gridCol w="1947412">
                  <a:extLst>
                    <a:ext uri="{9D8B030D-6E8A-4147-A177-3AD203B41FA5}">
                      <a16:colId xmlns:a16="http://schemas.microsoft.com/office/drawing/2014/main" val="2730223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Wiener filter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forgetting factor  </a:t>
                      </a:r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λ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ε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RLS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η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ρ</a:t>
                      </a:r>
                      <a:r>
                        <a:rPr lang="en-US" altLang="zh-TW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 Kalman  filter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46403"/>
                  </a:ext>
                </a:extLst>
              </a:tr>
              <a:tr h="3843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0577499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2D6C959D-82BC-4BE8-9AB9-6A90B5AD429E}"/>
              </a:ext>
            </a:extLst>
          </p:cNvPr>
          <p:cNvSpPr txBox="1"/>
          <p:nvPr/>
        </p:nvSpPr>
        <p:spPr>
          <a:xfrm>
            <a:off x="6495583" y="6465473"/>
            <a:ext cx="2787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with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DE03C1A-643B-4482-A539-308B53E1DC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89" y="2790817"/>
            <a:ext cx="4788000" cy="36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5365E27-61E4-4D94-A8DC-34571E5E783D}"/>
              </a:ext>
            </a:extLst>
          </p:cNvPr>
          <p:cNvGrpSpPr/>
          <p:nvPr/>
        </p:nvGrpSpPr>
        <p:grpSpPr>
          <a:xfrm>
            <a:off x="298578" y="3780631"/>
            <a:ext cx="4613625" cy="1495998"/>
            <a:chOff x="382554" y="3630284"/>
            <a:chExt cx="4613625" cy="1495998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42421F0-4940-483E-B89E-E77740A2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670" y="3778941"/>
              <a:ext cx="4461509" cy="1347341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8524F95-15AE-4EAF-A6D0-A73874397FC7}"/>
                </a:ext>
              </a:extLst>
            </p:cNvPr>
            <p:cNvSpPr/>
            <p:nvPr/>
          </p:nvSpPr>
          <p:spPr>
            <a:xfrm>
              <a:off x="382554" y="3630284"/>
              <a:ext cx="699796" cy="14959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FB59482-1A4A-4FBE-936C-9371A10A31DB}"/>
              </a:ext>
            </a:extLst>
          </p:cNvPr>
          <p:cNvSpPr txBox="1"/>
          <p:nvPr/>
        </p:nvSpPr>
        <p:spPr>
          <a:xfrm rot="16200000">
            <a:off x="5273141" y="4986480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E1E794-CED8-4DE1-A597-E33610C04593}"/>
              </a:ext>
            </a:extLst>
          </p:cNvPr>
          <p:cNvSpPr txBox="1"/>
          <p:nvPr/>
        </p:nvSpPr>
        <p:spPr>
          <a:xfrm rot="16200000">
            <a:off x="4792413" y="3165044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D8DD10B-9179-4CC4-ADA8-244308CF7470}"/>
              </a:ext>
            </a:extLst>
          </p:cNvPr>
          <p:cNvSpPr txBox="1"/>
          <p:nvPr/>
        </p:nvSpPr>
        <p:spPr>
          <a:xfrm>
            <a:off x="7163093" y="4421540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89A214A-E771-4A2F-8D1B-C22987B8A9EC}"/>
              </a:ext>
            </a:extLst>
          </p:cNvPr>
          <p:cNvSpPr txBox="1"/>
          <p:nvPr/>
        </p:nvSpPr>
        <p:spPr>
          <a:xfrm>
            <a:off x="7260004" y="6152333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383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00FFF0-E946-4EF5-93BC-3F2381FD61EE}"/>
              </a:ext>
            </a:extLst>
          </p:cNvPr>
          <p:cNvSpPr txBox="1"/>
          <p:nvPr/>
        </p:nvSpPr>
        <p:spPr>
          <a:xfrm>
            <a:off x="2157377" y="5738438"/>
            <a:ext cx="2528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RLS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BC0883F-E2DB-45C5-991E-781A65388CB0}"/>
              </a:ext>
            </a:extLst>
          </p:cNvPr>
          <p:cNvSpPr txBox="1"/>
          <p:nvPr/>
        </p:nvSpPr>
        <p:spPr>
          <a:xfrm>
            <a:off x="6593513" y="5730844"/>
            <a:ext cx="294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</a:t>
            </a:r>
            <a:r>
              <a:rPr lang="en-US" altLang="zh-TW" sz="1800" b="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0.6s</a:t>
            </a:r>
            <a:endParaRPr lang="zh-TW" altLang="en-US" sz="18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DC97882-F382-4251-8EA9-5233AD31F4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72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17B2F09-5868-4191-9B6E-1110CABAFE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775345"/>
            <a:ext cx="4788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21AAA2-C3F9-4495-B219-9BEC134BA28A}"/>
              </a:ext>
            </a:extLst>
          </p:cNvPr>
          <p:cNvSpPr txBox="1"/>
          <p:nvPr/>
        </p:nvSpPr>
        <p:spPr>
          <a:xfrm rot="16200000">
            <a:off x="441736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8B09BD-B872-4D94-92E0-472CD1ED9D65}"/>
              </a:ext>
            </a:extLst>
          </p:cNvPr>
          <p:cNvSpPr txBox="1"/>
          <p:nvPr/>
        </p:nvSpPr>
        <p:spPr>
          <a:xfrm rot="16200000">
            <a:off x="-38992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8E5745-94A4-4EEA-964B-25B9A50DA2EF}"/>
              </a:ext>
            </a:extLst>
          </p:cNvPr>
          <p:cNvSpPr txBox="1"/>
          <p:nvPr/>
        </p:nvSpPr>
        <p:spPr>
          <a:xfrm>
            <a:off x="2331688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F53EE1-5413-4CDB-9BDB-A148B912A27F}"/>
              </a:ext>
            </a:extLst>
          </p:cNvPr>
          <p:cNvSpPr txBox="1"/>
          <p:nvPr/>
        </p:nvSpPr>
        <p:spPr>
          <a:xfrm>
            <a:off x="2428599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B974F7-078A-4431-B5BA-0479FD209C56}"/>
              </a:ext>
            </a:extLst>
          </p:cNvPr>
          <p:cNvSpPr txBox="1"/>
          <p:nvPr/>
        </p:nvSpPr>
        <p:spPr>
          <a:xfrm rot="16200000">
            <a:off x="5124552" y="3968318"/>
            <a:ext cx="78285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</a:t>
            </a:r>
            <a:endParaRPr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B448B0-2ACB-48B6-AD36-65AF5E60089A}"/>
              </a:ext>
            </a:extLst>
          </p:cNvPr>
          <p:cNvSpPr txBox="1"/>
          <p:nvPr/>
        </p:nvSpPr>
        <p:spPr>
          <a:xfrm rot="16200000">
            <a:off x="4643824" y="2146882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Absolute error</a:t>
            </a:r>
            <a:endParaRPr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47559B1-92CC-42D9-A740-C43178989E4F}"/>
              </a:ext>
            </a:extLst>
          </p:cNvPr>
          <p:cNvSpPr txBox="1"/>
          <p:nvPr/>
        </p:nvSpPr>
        <p:spPr>
          <a:xfrm>
            <a:off x="7014504" y="3403378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 sz="16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CD3A0D6-6632-426B-AB2B-2D7DC92ECBAA}"/>
              </a:ext>
            </a:extLst>
          </p:cNvPr>
          <p:cNvSpPr txBox="1"/>
          <p:nvPr/>
        </p:nvSpPr>
        <p:spPr>
          <a:xfrm>
            <a:off x="7111415" y="5134171"/>
            <a:ext cx="186103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samples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3941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RIR estimation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B6978DA-D2B9-441C-894E-DE31A47A7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953335"/>
              </p:ext>
            </p:extLst>
          </p:nvPr>
        </p:nvGraphicFramePr>
        <p:xfrm>
          <a:off x="361586" y="950710"/>
          <a:ext cx="6392009" cy="29011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654">
                  <a:extLst>
                    <a:ext uri="{9D8B030D-6E8A-4147-A177-3AD203B41FA5}">
                      <a16:colId xmlns:a16="http://schemas.microsoft.com/office/drawing/2014/main" val="281240201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176513917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229945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81263820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733432024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992995675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3595268199"/>
                    </a:ext>
                  </a:extLst>
                </a:gridCol>
                <a:gridCol w="691765">
                  <a:extLst>
                    <a:ext uri="{9D8B030D-6E8A-4147-A177-3AD203B41FA5}">
                      <a16:colId xmlns:a16="http://schemas.microsoft.com/office/drawing/2014/main" val="172069487"/>
                    </a:ext>
                  </a:extLst>
                </a:gridCol>
              </a:tblGrid>
              <a:tr h="279486">
                <a:tc>
                  <a:txBody>
                    <a:bodyPr/>
                    <a:lstStyle/>
                    <a:p>
                      <a:pPr algn="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800" b="0" kern="100" baseline="-25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R="304800" algn="l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347456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6.05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7.66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8.83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10.26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12.37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69149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6.98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9.30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12.12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14.63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0852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4.76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5.97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7.64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8.90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10.37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12.43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945339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D5A7F391-09F4-479C-914C-4393572710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9" y="3985773"/>
            <a:ext cx="6392010" cy="3059430"/>
          </a:xfrm>
          <a:prstGeom prst="rect">
            <a:avLst/>
          </a:prstGeom>
          <a:noFill/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D3D97085-489E-4D44-9838-88F9AD9A4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33607"/>
              </p:ext>
            </p:extLst>
          </p:nvPr>
        </p:nvGraphicFramePr>
        <p:xfrm>
          <a:off x="7390815" y="3505833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0" name="Equation" r:id="rId4" imgW="1422360" imgH="431640" progId="Equation.DSMT4">
                  <p:embed/>
                </p:oleObj>
              </mc:Choice>
              <mc:Fallback>
                <p:oleObj name="Equation" r:id="rId4" imgW="1422360" imgH="431640" progId="Equation.DSMT4">
                  <p:embed/>
                  <p:pic>
                    <p:nvPicPr>
                      <p:cNvPr id="14" name="物件 13">
                        <a:extLst>
                          <a:ext uri="{FF2B5EF4-FFF2-40B4-BE49-F238E27FC236}">
                            <a16:creationId xmlns:a16="http://schemas.microsoft.com/office/drawing/2014/main" id="{0E92AE53-C721-495E-A4B7-3466BC48B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0815" y="3505833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439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en-US" altLang="zh-TW" sz="2800" b="1" kern="12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D4E230B-0B30-47AD-916C-7F272AB6E731}"/>
              </a:ext>
            </a:extLst>
          </p:cNvPr>
          <p:cNvGrpSpPr/>
          <p:nvPr/>
        </p:nvGrpSpPr>
        <p:grpSpPr>
          <a:xfrm>
            <a:off x="316993" y="3613188"/>
            <a:ext cx="4872870" cy="3059430"/>
            <a:chOff x="184979" y="1868295"/>
            <a:chExt cx="4872870" cy="3059430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43152AC-3B7B-48E0-864C-72383F5F2AB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69644" y="1868295"/>
              <a:ext cx="4688205" cy="3059430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3DB1C3A-6C15-4C6A-B23A-BA138744B6C5}"/>
                </a:ext>
              </a:extLst>
            </p:cNvPr>
            <p:cNvSpPr txBox="1"/>
            <p:nvPr/>
          </p:nvSpPr>
          <p:spPr>
            <a:xfrm rot="16200000">
              <a:off x="-115417" y="2959441"/>
              <a:ext cx="9701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PESQ</a:t>
              </a:r>
              <a:endParaRPr lang="zh-TW" altLang="en-US" sz="1800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0F7462ED-26B6-4118-89D4-5A1EE0285276}"/>
              </a:ext>
            </a:extLst>
          </p:cNvPr>
          <p:cNvGrpSpPr/>
          <p:nvPr/>
        </p:nvGrpSpPr>
        <p:grpSpPr>
          <a:xfrm>
            <a:off x="5374529" y="3613186"/>
            <a:ext cx="4856148" cy="3059432"/>
            <a:chOff x="5359671" y="2316165"/>
            <a:chExt cx="4856148" cy="3059432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0EEF806-F01B-422E-A350-198E7209D80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561904" y="2316167"/>
              <a:ext cx="4653915" cy="305943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C578C31-AF0F-4C28-A889-D21F27A99B16}"/>
                </a:ext>
              </a:extLst>
            </p:cNvPr>
            <p:cNvSpPr txBox="1"/>
            <p:nvPr/>
          </p:nvSpPr>
          <p:spPr>
            <a:xfrm rot="16200000">
              <a:off x="4663900" y="3011936"/>
              <a:ext cx="17608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SDR (dB)</a:t>
              </a:r>
              <a:endParaRPr lang="zh-TW" altLang="en-US" sz="1800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48CAA5E-A102-4C59-9902-0714A89EEF24}"/>
              </a:ext>
            </a:extLst>
          </p:cNvPr>
          <p:cNvGrpSpPr/>
          <p:nvPr/>
        </p:nvGrpSpPr>
        <p:grpSpPr>
          <a:xfrm>
            <a:off x="6311258" y="1257361"/>
            <a:ext cx="3572046" cy="1615541"/>
            <a:chOff x="2355341" y="1140629"/>
            <a:chExt cx="6038373" cy="2043558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FA3B3E4-9F79-4533-A824-1CCBFB8C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5341" y="1140629"/>
              <a:ext cx="6038373" cy="2043558"/>
            </a:xfrm>
            <a:prstGeom prst="rect">
              <a:avLst/>
            </a:prstGeom>
          </p:spPr>
        </p:pic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3EA38317-EE0A-496A-A6D7-CBC963AF74E2}"/>
                </a:ext>
              </a:extLst>
            </p:cNvPr>
            <p:cNvSpPr/>
            <p:nvPr/>
          </p:nvSpPr>
          <p:spPr>
            <a:xfrm>
              <a:off x="7042826" y="2042809"/>
              <a:ext cx="1147697" cy="6809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DA5F2E38-632C-4C85-AE5E-33FCCC459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591519"/>
              </p:ext>
            </p:extLst>
          </p:nvPr>
        </p:nvGraphicFramePr>
        <p:xfrm>
          <a:off x="810096" y="2131018"/>
          <a:ext cx="5089447" cy="111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Equation" r:id="rId6" imgW="3936960" imgH="863280" progId="Equation.DSMT4">
                  <p:embed/>
                </p:oleObj>
              </mc:Choice>
              <mc:Fallback>
                <p:oleObj name="Equation" r:id="rId6" imgW="39369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0096" y="2131018"/>
                        <a:ext cx="5089447" cy="1116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6F7ECB-F850-4C13-8DDE-C2B9F3B95C5E}"/>
              </a:ext>
            </a:extLst>
          </p:cNvPr>
          <p:cNvSpPr txBox="1"/>
          <p:nvPr/>
        </p:nvSpPr>
        <p:spPr>
          <a:xfrm>
            <a:off x="686325" y="1121340"/>
            <a:ext cx="53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</p:spTree>
    <p:extLst>
      <p:ext uri="{BB962C8B-B14F-4D97-AF65-F5344CB8AC3E}">
        <p14:creationId xmlns:p14="http://schemas.microsoft.com/office/powerpoint/2010/main" val="775570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E09D7A5-46D6-4AC9-90EE-F62846A7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9D32F9F-A4DA-4BA5-AEC5-642614D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54B8AE-EFC8-4980-9238-24C9F367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1E3FDDCB-3663-40E7-87AB-3EC4686B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93" y="190772"/>
            <a:ext cx="7123429" cy="633276"/>
          </a:xfrm>
        </p:spPr>
        <p:txBody>
          <a:bodyPr/>
          <a:lstStyle/>
          <a:p>
            <a:r>
              <a:rPr lang="en-US" altLang="zh-TW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 results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1EDCA77-7341-41A6-AAB9-55478ACD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52919"/>
              </p:ext>
            </p:extLst>
          </p:nvPr>
        </p:nvGraphicFramePr>
        <p:xfrm>
          <a:off x="802232" y="1534913"/>
          <a:ext cx="9229555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23893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331770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WPE+DAS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</a:p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(MINT)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17" name="source">
            <a:hlinkClick r:id="" action="ppaction://media"/>
            <a:extLst>
              <a:ext uri="{FF2B5EF4-FFF2-40B4-BE49-F238E27FC236}">
                <a16:creationId xmlns:a16="http://schemas.microsoft.com/office/drawing/2014/main" id="{F9F02E9F-AE1D-4D55-8DAF-BBC0836CE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424316" y="4258993"/>
            <a:ext cx="609600" cy="609600"/>
          </a:xfrm>
          <a:prstGeom prst="rect">
            <a:avLst/>
          </a:prstGeom>
        </p:spPr>
      </p:pic>
      <p:pic>
        <p:nvPicPr>
          <p:cNvPr id="18" name="source_predict_Kalman-0.6">
            <a:hlinkClick r:id="" action="ppaction://media"/>
            <a:extLst>
              <a:ext uri="{FF2B5EF4-FFF2-40B4-BE49-F238E27FC236}">
                <a16:creationId xmlns:a16="http://schemas.microsoft.com/office/drawing/2014/main" id="{2CB3230B-8026-4263-85C9-9421F75265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3064226"/>
            <a:ext cx="609600" cy="609600"/>
          </a:xfrm>
          <a:prstGeom prst="rect">
            <a:avLst/>
          </a:prstGeom>
        </p:spPr>
      </p:pic>
      <p:pic>
        <p:nvPicPr>
          <p:cNvPr id="19" name="source_predict_Kalman-0.8">
            <a:hlinkClick r:id="" action="ppaction://media"/>
            <a:extLst>
              <a:ext uri="{FF2B5EF4-FFF2-40B4-BE49-F238E27FC236}">
                <a16:creationId xmlns:a16="http://schemas.microsoft.com/office/drawing/2014/main" id="{91E67A46-E9E5-42A8-B55F-322CBF521ED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4253059"/>
            <a:ext cx="609600" cy="609600"/>
          </a:xfrm>
          <a:prstGeom prst="rect">
            <a:avLst/>
          </a:prstGeom>
        </p:spPr>
      </p:pic>
      <p:pic>
        <p:nvPicPr>
          <p:cNvPr id="20" name="source_predict_Kalman-1.0">
            <a:hlinkClick r:id="" action="ppaction://media"/>
            <a:extLst>
              <a:ext uri="{FF2B5EF4-FFF2-40B4-BE49-F238E27FC236}">
                <a16:creationId xmlns:a16="http://schemas.microsoft.com/office/drawing/2014/main" id="{64B6FE50-4E8E-409F-9E0F-1832829C447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9070607" y="5416750"/>
            <a:ext cx="609600" cy="609600"/>
          </a:xfrm>
          <a:prstGeom prst="rect">
            <a:avLst/>
          </a:prstGeom>
        </p:spPr>
      </p:pic>
      <p:pic>
        <p:nvPicPr>
          <p:cNvPr id="21" name="source_predict_RLS-0.6">
            <a:hlinkClick r:id="" action="ppaction://media"/>
            <a:extLst>
              <a:ext uri="{FF2B5EF4-FFF2-40B4-BE49-F238E27FC236}">
                <a16:creationId xmlns:a16="http://schemas.microsoft.com/office/drawing/2014/main" id="{CD49BF3D-D7EA-41DE-9D9B-85C7D25E60F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3064226"/>
            <a:ext cx="609600" cy="609600"/>
          </a:xfrm>
          <a:prstGeom prst="rect">
            <a:avLst/>
          </a:prstGeom>
        </p:spPr>
      </p:pic>
      <p:pic>
        <p:nvPicPr>
          <p:cNvPr id="22" name="source_predict_RLS-0.8">
            <a:hlinkClick r:id="" action="ppaction://media"/>
            <a:extLst>
              <a:ext uri="{FF2B5EF4-FFF2-40B4-BE49-F238E27FC236}">
                <a16:creationId xmlns:a16="http://schemas.microsoft.com/office/drawing/2014/main" id="{D24400B3-51E8-4E53-938E-158F0D9307B8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4253059"/>
            <a:ext cx="609600" cy="609600"/>
          </a:xfrm>
          <a:prstGeom prst="rect">
            <a:avLst/>
          </a:prstGeom>
        </p:spPr>
      </p:pic>
      <p:pic>
        <p:nvPicPr>
          <p:cNvPr id="26" name="source_predict_RLS-1.0">
            <a:hlinkClick r:id="" action="ppaction://media"/>
            <a:extLst>
              <a:ext uri="{FF2B5EF4-FFF2-40B4-BE49-F238E27FC236}">
                <a16:creationId xmlns:a16="http://schemas.microsoft.com/office/drawing/2014/main" id="{CFCE5696-B40F-477C-B438-B5710A3B2F54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7741293" y="5416750"/>
            <a:ext cx="609600" cy="609600"/>
          </a:xfrm>
          <a:prstGeom prst="rect">
            <a:avLst/>
          </a:prstGeom>
        </p:spPr>
      </p:pic>
      <p:pic>
        <p:nvPicPr>
          <p:cNvPr id="27" name="source_predict_Wiener-0.6">
            <a:hlinkClick r:id="" action="ppaction://media"/>
            <a:extLst>
              <a:ext uri="{FF2B5EF4-FFF2-40B4-BE49-F238E27FC236}">
                <a16:creationId xmlns:a16="http://schemas.microsoft.com/office/drawing/2014/main" id="{14054D4D-4B1B-43D3-A44E-7B34139ED92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3087173"/>
            <a:ext cx="609600" cy="609600"/>
          </a:xfrm>
          <a:prstGeom prst="rect">
            <a:avLst/>
          </a:prstGeom>
        </p:spPr>
      </p:pic>
      <p:pic>
        <p:nvPicPr>
          <p:cNvPr id="28" name="source_predict_Wiener-0.8">
            <a:hlinkClick r:id="" action="ppaction://media"/>
            <a:extLst>
              <a:ext uri="{FF2B5EF4-FFF2-40B4-BE49-F238E27FC236}">
                <a16:creationId xmlns:a16="http://schemas.microsoft.com/office/drawing/2014/main" id="{47E75141-2323-444B-8B12-3A1F89A8EC7B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4253059"/>
            <a:ext cx="609600" cy="609600"/>
          </a:xfrm>
          <a:prstGeom prst="rect">
            <a:avLst/>
          </a:prstGeom>
        </p:spPr>
      </p:pic>
      <p:pic>
        <p:nvPicPr>
          <p:cNvPr id="29" name="source_predict_Wiener-1.0">
            <a:hlinkClick r:id="" action="ppaction://media"/>
            <a:extLst>
              <a:ext uri="{FF2B5EF4-FFF2-40B4-BE49-F238E27FC236}">
                <a16:creationId xmlns:a16="http://schemas.microsoft.com/office/drawing/2014/main" id="{4ADC04D6-C653-4265-A7E0-9326F20B91C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411979" y="5416750"/>
            <a:ext cx="609600" cy="609600"/>
          </a:xfrm>
          <a:prstGeom prst="rect">
            <a:avLst/>
          </a:prstGeom>
        </p:spPr>
      </p:pic>
      <p:pic>
        <p:nvPicPr>
          <p:cNvPr id="30" name="y_das-0.6">
            <a:hlinkClick r:id="" action="ppaction://media"/>
            <a:extLst>
              <a:ext uri="{FF2B5EF4-FFF2-40B4-BE49-F238E27FC236}">
                <a16:creationId xmlns:a16="http://schemas.microsoft.com/office/drawing/2014/main" id="{90241840-8A36-43A0-BB78-2FE949DB4764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3064226"/>
            <a:ext cx="609600" cy="609600"/>
          </a:xfrm>
          <a:prstGeom prst="rect">
            <a:avLst/>
          </a:prstGeom>
        </p:spPr>
      </p:pic>
      <p:pic>
        <p:nvPicPr>
          <p:cNvPr id="31" name="y_das-0.8">
            <a:hlinkClick r:id="" action="ppaction://media"/>
            <a:extLst>
              <a:ext uri="{FF2B5EF4-FFF2-40B4-BE49-F238E27FC236}">
                <a16:creationId xmlns:a16="http://schemas.microsoft.com/office/drawing/2014/main" id="{8B7CCFF6-26A4-44DF-90E9-BDFCAEEF2160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4253059"/>
            <a:ext cx="609600" cy="609600"/>
          </a:xfrm>
          <a:prstGeom prst="rect">
            <a:avLst/>
          </a:prstGeom>
        </p:spPr>
      </p:pic>
      <p:pic>
        <p:nvPicPr>
          <p:cNvPr id="32" name="y_das-1.0">
            <a:hlinkClick r:id="" action="ppaction://media"/>
            <a:extLst>
              <a:ext uri="{FF2B5EF4-FFF2-40B4-BE49-F238E27FC236}">
                <a16:creationId xmlns:a16="http://schemas.microsoft.com/office/drawing/2014/main" id="{08A3311E-F748-49EB-9B4E-BE920F45A2AC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5041900" y="5404668"/>
            <a:ext cx="609600" cy="609600"/>
          </a:xfrm>
          <a:prstGeom prst="rect">
            <a:avLst/>
          </a:prstGeom>
        </p:spPr>
      </p:pic>
      <p:pic>
        <p:nvPicPr>
          <p:cNvPr id="33" name="y_nodelay-0.6">
            <a:hlinkClick r:id="" action="ppaction://media"/>
            <a:extLst>
              <a:ext uri="{FF2B5EF4-FFF2-40B4-BE49-F238E27FC236}">
                <a16:creationId xmlns:a16="http://schemas.microsoft.com/office/drawing/2014/main" id="{ED994631-15BB-44B6-A86C-AB3F09C3DF0E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28661" y="3087173"/>
            <a:ext cx="609600" cy="609600"/>
          </a:xfrm>
          <a:prstGeom prst="rect">
            <a:avLst/>
          </a:prstGeom>
        </p:spPr>
      </p:pic>
      <p:pic>
        <p:nvPicPr>
          <p:cNvPr id="34" name="y_nodelay-0.8">
            <a:hlinkClick r:id="" action="ppaction://media"/>
            <a:extLst>
              <a:ext uri="{FF2B5EF4-FFF2-40B4-BE49-F238E27FC236}">
                <a16:creationId xmlns:a16="http://schemas.microsoft.com/office/drawing/2014/main" id="{996B2756-EFBF-4E65-B40D-5A222FD27746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43421" y="4253059"/>
            <a:ext cx="609600" cy="609600"/>
          </a:xfrm>
          <a:prstGeom prst="rect">
            <a:avLst/>
          </a:prstGeom>
        </p:spPr>
      </p:pic>
      <p:pic>
        <p:nvPicPr>
          <p:cNvPr id="35" name="y_nodelay-1.0">
            <a:hlinkClick r:id="" action="ppaction://media"/>
            <a:extLst>
              <a:ext uri="{FF2B5EF4-FFF2-40B4-BE49-F238E27FC236}">
                <a16:creationId xmlns:a16="http://schemas.microsoft.com/office/drawing/2014/main" id="{8DDE6DAE-98B5-45CB-9B67-621A781ABF80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3767643" y="5416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7265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Simulations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E2237A-7A57-4D17-ADF5-4C00813723A6}"/>
              </a:ext>
            </a:extLst>
          </p:cNvPr>
          <p:cNvSpPr txBox="1"/>
          <p:nvPr/>
        </p:nvSpPr>
        <p:spPr>
          <a:xfrm>
            <a:off x="-191635" y="1234905"/>
            <a:ext cx="99794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3pPr marL="1385956" lvl="2" indent="-342900"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</a:lstStyle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Compare with state-of-the-art BSI method (short RIR)</a:t>
            </a:r>
          </a:p>
          <a:p>
            <a:pPr lvl="2"/>
            <a:endParaRPr lang="en-US" altLang="zh-TW" sz="2000" dirty="0"/>
          </a:p>
          <a:p>
            <a:pPr lvl="2"/>
            <a:r>
              <a:rPr lang="en-US" altLang="zh-TW" sz="2000" dirty="0">
                <a:solidFill>
                  <a:schemeClr val="bg2"/>
                </a:solidFill>
              </a:rPr>
              <a:t>Without Parameters Optimization (long RIR)</a:t>
            </a:r>
          </a:p>
          <a:p>
            <a:pPr marL="1043056" lvl="2" indent="0">
              <a:buNone/>
            </a:pPr>
            <a:endParaRPr lang="en-US" altLang="zh-TW" sz="2000" dirty="0"/>
          </a:p>
          <a:p>
            <a:pPr lvl="2"/>
            <a:r>
              <a:rPr lang="en-US" altLang="zh-TW" sz="2000" dirty="0"/>
              <a:t>With Parameters Optimization (</a:t>
            </a:r>
            <a:r>
              <a:rPr lang="en-US" altLang="zh-TW" sz="2000" dirty="0">
                <a:solidFill>
                  <a:srgbClr val="FF0000"/>
                </a:solidFill>
              </a:rPr>
              <a:t>long RIR</a:t>
            </a:r>
            <a:r>
              <a:rPr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9656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2"/>
            <a:r>
              <a:rPr lang="en-US" altLang="zh-TW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With Parameters Optimization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6110952-22A5-46B5-84FA-5CE31F7FF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222761"/>
              </p:ext>
            </p:extLst>
          </p:nvPr>
        </p:nvGraphicFramePr>
        <p:xfrm>
          <a:off x="1930964" y="2379788"/>
          <a:ext cx="6831471" cy="1860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13405">
                  <a:extLst>
                    <a:ext uri="{9D8B030D-6E8A-4147-A177-3AD203B41FA5}">
                      <a16:colId xmlns:a16="http://schemas.microsoft.com/office/drawing/2014/main" val="3362332165"/>
                    </a:ext>
                  </a:extLst>
                </a:gridCol>
                <a:gridCol w="1818066">
                  <a:extLst>
                    <a:ext uri="{9D8B030D-6E8A-4147-A177-3AD203B41FA5}">
                      <a16:colId xmlns:a16="http://schemas.microsoft.com/office/drawing/2014/main" val="22982411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2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124602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4.97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1860631"/>
                  </a:ext>
                </a:extLst>
              </a:tr>
              <a:tr h="31000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4.94</a:t>
                      </a:r>
                      <a:endParaRPr lang="zh-TW" sz="18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661847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F7F058-1629-479D-BDA8-A645960AF79D}"/>
              </a:ext>
            </a:extLst>
          </p:cNvPr>
          <p:cNvSpPr txBox="1"/>
          <p:nvPr/>
        </p:nvSpPr>
        <p:spPr>
          <a:xfrm>
            <a:off x="632704" y="1242709"/>
            <a:ext cx="10624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i="1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ere, we take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η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TW" sz="2000" b="0" i="1" kern="1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ρ</a:t>
            </a:r>
            <a:r>
              <a:rPr lang="en-US" altLang="zh-TW" sz="2000" b="0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Kalman filter as the parameters needed to be optimized.  </a:t>
            </a:r>
            <a:r>
              <a:rPr lang="en-US" altLang="zh-TW" sz="2000" b="0" i="1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TW" altLang="en-US" sz="2000" dirty="0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6ED4D82D-DA4A-4C69-9E8E-A3E444826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035237"/>
              </p:ext>
            </p:extLst>
          </p:nvPr>
        </p:nvGraphicFramePr>
        <p:xfrm>
          <a:off x="4237068" y="5166682"/>
          <a:ext cx="2713499" cy="826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4" name="Equation" r:id="rId3" imgW="1422360" imgH="431640" progId="Equation.DSMT4">
                  <p:embed/>
                </p:oleObj>
              </mc:Choice>
              <mc:Fallback>
                <p:oleObj name="Equation" r:id="rId3" imgW="1422360" imgH="43164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D3D97085-489E-4D44-9838-88F9AD9A4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37068" y="5166682"/>
                        <a:ext cx="2713499" cy="8269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017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Summary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687070" y="1155903"/>
            <a:ext cx="7743567" cy="4382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 matching error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short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baseline BSI method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 long reverberation time scenarios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baseline BSI method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failure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method outperform WPE following DAS beamformer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Lower 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matching error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84AED2-518A-4758-B048-3AEFD399DB71}"/>
              </a:ext>
            </a:extLst>
          </p:cNvPr>
          <p:cNvSpPr txBox="1"/>
          <p:nvPr/>
        </p:nvSpPr>
        <p:spPr>
          <a:xfrm>
            <a:off x="534670" y="982319"/>
            <a:ext cx="10027583" cy="1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M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oving sources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Process noise in Kalman non-stationary filter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eal experiments 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  <a:endParaRPr lang="en-US" altLang="zh-TW" sz="2000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29" name="物件 28">
            <a:extLst>
              <a:ext uri="{FF2B5EF4-FFF2-40B4-BE49-F238E27FC236}">
                <a16:creationId xmlns:a16="http://schemas.microsoft.com/office/drawing/2014/main" id="{6BB21500-03C1-4457-9961-6C4EF5B7AA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207804"/>
              </p:ext>
            </p:extLst>
          </p:nvPr>
        </p:nvGraphicFramePr>
        <p:xfrm>
          <a:off x="4242416" y="3501074"/>
          <a:ext cx="6319837" cy="343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Equation" r:id="rId3" imgW="5143320" imgH="2793960" progId="Equation.DSMT4">
                  <p:embed/>
                </p:oleObj>
              </mc:Choice>
              <mc:Fallback>
                <p:oleObj name="Equation" r:id="rId3" imgW="5143320" imgH="2793960" progId="Equation.DSMT4">
                  <p:embed/>
                  <p:pic>
                    <p:nvPicPr>
                      <p:cNvPr id="21" name="物件 2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2416" y="3501074"/>
                        <a:ext cx="6319837" cy="343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3E4ECF3D-87A0-470F-9ECF-00E5E3522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804" y="3780631"/>
            <a:ext cx="3906594" cy="23361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68754E-8831-4518-9E70-5C64BA4CDA83}"/>
              </a:ext>
            </a:extLst>
          </p:cNvPr>
          <p:cNvSpPr txBox="1"/>
          <p:nvPr/>
        </p:nvSpPr>
        <p:spPr>
          <a:xfrm>
            <a:off x="95126" y="5725384"/>
            <a:ext cx="43954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rgbClr val="869C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TW" i="1" baseline="30000" dirty="0">
                <a:solidFill>
                  <a:srgbClr val="869CB8"/>
                </a:solidFill>
              </a:rPr>
              <a:t>m</a:t>
            </a:r>
            <a:endParaRPr lang="zh-TW" altLang="en-US" i="1" dirty="0">
              <a:solidFill>
                <a:srgbClr val="869CB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/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zh-TW" altLang="zh-TW" sz="1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</m:acc>
                        </m:e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ADADCBC-EBDF-449C-8975-8BAAB648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381" y="4094989"/>
                <a:ext cx="447558" cy="369332"/>
              </a:xfrm>
              <a:prstGeom prst="rect">
                <a:avLst/>
              </a:prstGeom>
              <a:blipFill>
                <a:blip r:embed="rId6"/>
                <a:stretch>
                  <a:fillRect t="-5000" r="-2703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(state-of-the-art BSI method)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2024/8/1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5703"/>
              </p:ext>
            </p:extLst>
          </p:nvPr>
        </p:nvGraphicFramePr>
        <p:xfrm>
          <a:off x="6560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0" name="Equation" r:id="rId3" imgW="6070320" imgH="3149280" progId="Equation.DSMT4">
                  <p:embed/>
                </p:oleObj>
              </mc:Choice>
              <mc:Fallback>
                <p:oleObj name="Equation" r:id="rId3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0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0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409948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1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2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/>
              <a:t>Flow chart of proposed method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59" y="3668753"/>
            <a:ext cx="1417209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DFBE93F-DF4C-48E6-9D30-F106516F2521}"/>
              </a:ext>
            </a:extLst>
          </p:cNvPr>
          <p:cNvSpPr/>
          <p:nvPr/>
        </p:nvSpPr>
        <p:spPr>
          <a:xfrm>
            <a:off x="5603527" y="1965635"/>
            <a:ext cx="1451605" cy="64633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/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 defTabSz="91440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zh-TW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818F8550-0451-43A5-A930-ABAE7F3D2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34" y="1722965"/>
                <a:ext cx="809223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𝑊𝑃𝐸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868149" y="4348920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/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ED49BD1-1AFD-4D98-AA68-FBB82D86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962" y="2572049"/>
                <a:ext cx="307016" cy="377604"/>
              </a:xfrm>
              <a:prstGeom prst="rect">
                <a:avLst/>
              </a:prstGeom>
              <a:blipFill>
                <a:blip r:embed="rId5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466218" y="3955269"/>
            <a:ext cx="616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8A08B15F-4DF9-47AC-A53D-3955C09E62B6}"/>
              </a:ext>
            </a:extLst>
          </p:cNvPr>
          <p:cNvCxnSpPr>
            <a:stCxn id="28" idx="3"/>
            <a:endCxn id="26" idx="0"/>
          </p:cNvCxnSpPr>
          <p:nvPr/>
        </p:nvCxnSpPr>
        <p:spPr>
          <a:xfrm>
            <a:off x="7055132" y="2288801"/>
            <a:ext cx="286312" cy="13761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EF59B4B-0F55-4EDB-9B02-72B6BCFFE048}"/>
              </a:ext>
            </a:extLst>
          </p:cNvPr>
          <p:cNvCxnSpPr>
            <a:cxnSpLocks/>
          </p:cNvCxnSpPr>
          <p:nvPr/>
        </p:nvCxnSpPr>
        <p:spPr>
          <a:xfrm flipV="1">
            <a:off x="5945945" y="2611966"/>
            <a:ext cx="0" cy="957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0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F1EF52E8-B908-411C-9498-BA0E93F4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8579"/>
            <a:ext cx="10693400" cy="3393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 of the proposed method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03131" y="4884017"/>
            <a:ext cx="6355097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RLS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approach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28E1D30-5F90-478B-8B05-F63008E5BB31}"/>
              </a:ext>
            </a:extLst>
          </p:cNvPr>
          <p:cNvSpPr/>
          <p:nvPr/>
        </p:nvSpPr>
        <p:spPr>
          <a:xfrm>
            <a:off x="924046" y="3451386"/>
            <a:ext cx="3249739" cy="1065937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C7BC9D-1B29-4397-A050-CBEDFE379528}"/>
              </a:ext>
            </a:extLst>
          </p:cNvPr>
          <p:cNvSpPr/>
          <p:nvPr/>
        </p:nvSpPr>
        <p:spPr>
          <a:xfrm>
            <a:off x="4243852" y="3451386"/>
            <a:ext cx="2212644" cy="122139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0E05EC7-49A2-4E78-96D8-0C3806A010D5}"/>
              </a:ext>
            </a:extLst>
          </p:cNvPr>
          <p:cNvSpPr/>
          <p:nvPr/>
        </p:nvSpPr>
        <p:spPr>
          <a:xfrm>
            <a:off x="5542223" y="1884328"/>
            <a:ext cx="1657633" cy="889304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111383-A560-4C87-AA73-B1BED2A864F3}"/>
              </a:ext>
            </a:extLst>
          </p:cNvPr>
          <p:cNvSpPr/>
          <p:nvPr/>
        </p:nvSpPr>
        <p:spPr>
          <a:xfrm>
            <a:off x="6534098" y="3585238"/>
            <a:ext cx="1718699" cy="861773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6A7ED98-85ED-449D-8A17-6E676EA09C2F}"/>
              </a:ext>
            </a:extLst>
          </p:cNvPr>
          <p:cNvSpPr/>
          <p:nvPr/>
        </p:nvSpPr>
        <p:spPr>
          <a:xfrm>
            <a:off x="8330399" y="3513523"/>
            <a:ext cx="1941579" cy="933487"/>
          </a:xfrm>
          <a:prstGeom prst="roundRect">
            <a:avLst/>
          </a:prstGeom>
          <a:noFill/>
          <a:ln w="38100" cap="flat" cmpd="sng" algn="ctr">
            <a:solidFill>
              <a:srgbClr val="866C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FF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4293" y="3006668"/>
            <a:ext cx="295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18" name="矩形 17"/>
          <p:cNvSpPr/>
          <p:nvPr/>
        </p:nvSpPr>
        <p:spPr>
          <a:xfrm>
            <a:off x="3819010" y="1398841"/>
            <a:ext cx="4846022" cy="475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optimization</a:t>
            </a:r>
          </a:p>
        </p:txBody>
      </p:sp>
      <p:sp>
        <p:nvSpPr>
          <p:cNvPr id="19" name="矩形 18"/>
          <p:cNvSpPr/>
          <p:nvPr/>
        </p:nvSpPr>
        <p:spPr>
          <a:xfrm>
            <a:off x="6826547" y="3033684"/>
            <a:ext cx="3676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</a:t>
            </a:r>
            <a:r>
              <a:rPr lang="en-US" altLang="zh-TW" sz="1800" dirty="0" err="1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34354" y="4697027"/>
            <a:ext cx="337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81287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Pre-processing of the proposed method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940945E-F955-4478-8DCB-97ABC84F35AA}"/>
              </a:ext>
            </a:extLst>
          </p:cNvPr>
          <p:cNvSpPr txBox="1"/>
          <p:nvPr/>
        </p:nvSpPr>
        <p:spPr>
          <a:xfrm>
            <a:off x="-324518" y="1271955"/>
            <a:ext cx="961687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85956" lvl="2" indent="-342900"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of source signal</a:t>
            </a: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WPE for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dereverberation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07484" lvl="3" indent="-342900">
              <a:buFont typeface="Arial" panose="020B0604020202020204" pitchFamily="34" charset="0"/>
              <a:buChar char="•"/>
            </a:pP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US" altLang="zh-TW" sz="18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r>
              <a:rPr lang="en-US" altLang="zh-TW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cleaner source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endParaRPr lang="en-US" altLang="zh-TW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35AF9F1-6BC1-43C9-9E3F-08B6A0D4E431}"/>
              </a:ext>
            </a:extLst>
          </p:cNvPr>
          <p:cNvGrpSpPr/>
          <p:nvPr/>
        </p:nvGrpSpPr>
        <p:grpSpPr>
          <a:xfrm>
            <a:off x="1030775" y="3432579"/>
            <a:ext cx="8584510" cy="2724488"/>
            <a:chOff x="1030775" y="3432579"/>
            <a:chExt cx="8584510" cy="272448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9ED3F9DE-787D-4F88-A4A2-2A96E2C8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775" y="3432579"/>
              <a:ext cx="8584510" cy="2724488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D8C0FFD-FDF5-40D9-A6BB-76AE04D1E394}"/>
                </a:ext>
              </a:extLst>
            </p:cNvPr>
            <p:cNvSpPr/>
            <p:nvPr/>
          </p:nvSpPr>
          <p:spPr>
            <a:xfrm>
              <a:off x="1770434" y="4682246"/>
              <a:ext cx="2600528" cy="86900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546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254837</TotalTime>
  <Words>2175</Words>
  <Application>Microsoft Office PowerPoint</Application>
  <PresentationFormat>自訂</PresentationFormat>
  <Paragraphs>573</Paragraphs>
  <Slides>50</Slides>
  <Notes>1</Notes>
  <HiddenSlides>0</HiddenSlides>
  <MMClips>16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使用卷積傳遞函數進行聲學傳遞函數半盲估計以應用於去混響 Semi-Blind estimation of acoustic transfer functions with application to dereverberation using convolutive transfer functions  Date：2023. 12. 25</vt:lpstr>
      <vt:lpstr>Outline</vt:lpstr>
      <vt:lpstr>Motivation</vt:lpstr>
      <vt:lpstr>Literature review</vt:lpstr>
      <vt:lpstr>Baseline approach (state-of-the-art BSI method)</vt:lpstr>
      <vt:lpstr>Signal model</vt:lpstr>
      <vt:lpstr>Flow chart of proposed method</vt:lpstr>
      <vt:lpstr>Outline of the proposed method</vt:lpstr>
      <vt:lpstr>Pre-processing of the proposed method</vt:lpstr>
      <vt:lpstr>WPE for dereverberation</vt:lpstr>
      <vt:lpstr>Signal formation</vt:lpstr>
      <vt:lpstr>Signal formation</vt:lpstr>
      <vt:lpstr>Algorithm for WPE</vt:lpstr>
      <vt:lpstr>DAS beamformer for cleaner source</vt:lpstr>
      <vt:lpstr>Proposed methods for ATF estimation</vt:lpstr>
      <vt:lpstr>Wiener filter approach</vt:lpstr>
      <vt:lpstr>RLS approach</vt:lpstr>
      <vt:lpstr>Kalman filter approach</vt:lpstr>
      <vt:lpstr>ATF reconstruction</vt:lpstr>
      <vt:lpstr>Parameters optimization</vt:lpstr>
      <vt:lpstr>Concept for PSO</vt:lpstr>
      <vt:lpstr>Flowchart for PSO</vt:lpstr>
      <vt:lpstr>Equations for PSO</vt:lpstr>
      <vt:lpstr>Kalman filter approach</vt:lpstr>
      <vt:lpstr>Flowchart for ASPSO</vt:lpstr>
      <vt:lpstr>Equations for ASPSO</vt:lpstr>
      <vt:lpstr>Equations for ASPSO</vt:lpstr>
      <vt:lpstr>MINT dereverberation</vt:lpstr>
      <vt:lpstr>Schematic diagram for MINT</vt:lpstr>
      <vt:lpstr>Algorithm for MINT</vt:lpstr>
      <vt:lpstr>Simulations</vt:lpstr>
      <vt:lpstr>Simulations</vt:lpstr>
      <vt:lpstr>Proposed method v.s. State-of-the-art BSI (short RIR)</vt:lpstr>
      <vt:lpstr>Parameters and settings</vt:lpstr>
      <vt:lpstr>RIR estimation results</vt:lpstr>
      <vt:lpstr>RIR estimation results</vt:lpstr>
      <vt:lpstr>Simulations</vt:lpstr>
      <vt:lpstr>Without Parameters Optimization (long RIR)</vt:lpstr>
      <vt:lpstr>Parameters and settings</vt:lpstr>
      <vt:lpstr>RIR estimation results</vt:lpstr>
      <vt:lpstr>RIR estimation results</vt:lpstr>
      <vt:lpstr>RIR estimation results</vt:lpstr>
      <vt:lpstr>MINT dereverberation results</vt:lpstr>
      <vt:lpstr>MINT dereverberation results</vt:lpstr>
      <vt:lpstr>Simulations</vt:lpstr>
      <vt:lpstr>With Parameters Optimization</vt:lpstr>
      <vt:lpstr>Summary</vt:lpstr>
      <vt:lpstr>Future work</vt:lpstr>
      <vt:lpstr>References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2924</cp:revision>
  <cp:lastPrinted>2023-12-25T04:46:35Z</cp:lastPrinted>
  <dcterms:created xsi:type="dcterms:W3CDTF">2012-11-25T05:37:01Z</dcterms:created>
  <dcterms:modified xsi:type="dcterms:W3CDTF">2024-07-31T16:37:11Z</dcterms:modified>
</cp:coreProperties>
</file>